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2" r:id="rId2"/>
    <p:sldId id="273" r:id="rId3"/>
    <p:sldId id="275" r:id="rId4"/>
    <p:sldId id="276" r:id="rId5"/>
    <p:sldId id="292" r:id="rId6"/>
    <p:sldId id="293" r:id="rId7"/>
    <p:sldId id="294" r:id="rId8"/>
    <p:sldId id="289" r:id="rId9"/>
    <p:sldId id="290" r:id="rId10"/>
    <p:sldId id="291" r:id="rId11"/>
    <p:sldId id="277" r:id="rId12"/>
    <p:sldId id="278" r:id="rId13"/>
    <p:sldId id="279" r:id="rId14"/>
    <p:sldId id="284" r:id="rId15"/>
    <p:sldId id="285" r:id="rId16"/>
    <p:sldId id="281" r:id="rId17"/>
    <p:sldId id="280" r:id="rId18"/>
    <p:sldId id="286" r:id="rId19"/>
    <p:sldId id="287" r:id="rId20"/>
    <p:sldId id="282" r:id="rId21"/>
    <p:sldId id="28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ige McCown" initials="PM" lastIdx="1" clrIdx="0">
    <p:extLst>
      <p:ext uri="{19B8F6BF-5375-455C-9EA6-DF929625EA0E}">
        <p15:presenceInfo xmlns:p15="http://schemas.microsoft.com/office/powerpoint/2012/main" userId="S-1-5-21-1367098092-924401858-475923621-156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3208610-0A1B-4459-9AFB-3BE669233101}" type="datetimeFigureOut">
              <a:rPr lang="en-US" smtClean="0">
                <a:solidFill>
                  <a:prstClr val="black">
                    <a:tint val="75000"/>
                  </a:prstClr>
                </a:solidFill>
              </a:rPr>
              <a:pPr/>
              <a:t>5/29/2019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0C7781C-BC59-43B7-9041-C1B158BF94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0453624"/>
      </p:ext>
    </p:extLst>
  </p:cSld>
  <p:clrMapOvr>
    <a:masterClrMapping/>
  </p:clrMapOvr>
  <p:transition spd="slow" advClick="0" advTm="20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208610-0A1B-4459-9AFB-3BE669233101}" type="datetimeFigureOut">
              <a:rPr lang="en-US" smtClean="0">
                <a:solidFill>
                  <a:prstClr val="black">
                    <a:tint val="75000"/>
                  </a:prstClr>
                </a:solidFill>
              </a:rPr>
              <a:pPr/>
              <a:t>5/29/2019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0C7781C-BC59-43B7-9041-C1B158BF94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0678822"/>
      </p:ext>
    </p:extLst>
  </p:cSld>
  <p:clrMapOvr>
    <a:masterClrMapping/>
  </p:clrMapOvr>
  <p:transition spd="slow" advClick="0" advTm="20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208610-0A1B-4459-9AFB-3BE669233101}" type="datetimeFigureOut">
              <a:rPr lang="en-US" smtClean="0">
                <a:solidFill>
                  <a:prstClr val="black">
                    <a:tint val="75000"/>
                  </a:prstClr>
                </a:solidFill>
              </a:rPr>
              <a:pPr/>
              <a:t>5/29/2019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0C7781C-BC59-43B7-9041-C1B158BF94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8540618"/>
      </p:ext>
    </p:extLst>
  </p:cSld>
  <p:clrMapOvr>
    <a:masterClrMapping/>
  </p:clrMapOvr>
  <p:transition spd="slow" advClick="0" advTm="20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1" name="Rectangle 20"/>
          <p:cNvSpPr/>
          <p:nvPr userDrawn="1"/>
        </p:nvSpPr>
        <p:spPr>
          <a:xfrm>
            <a:off x="0" y="0"/>
            <a:ext cx="121920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 name="Date Placeholder 3"/>
          <p:cNvSpPr>
            <a:spLocks noGrp="1"/>
          </p:cNvSpPr>
          <p:nvPr>
            <p:ph type="dt" sz="half" idx="10"/>
          </p:nvPr>
        </p:nvSpPr>
        <p:spPr/>
        <p:txBody>
          <a:bodyPr/>
          <a:lstStyle/>
          <a:p>
            <a:fld id="{F3208610-0A1B-4459-9AFB-3BE669233101}" type="datetimeFigureOut">
              <a:rPr lang="en-US" smtClean="0">
                <a:solidFill>
                  <a:prstClr val="black">
                    <a:tint val="75000"/>
                  </a:prstClr>
                </a:solidFill>
              </a:rPr>
              <a:pPr/>
              <a:t>5/29/2019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0C7781C-BC59-43B7-9041-C1B158BF9446}"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10261600" y="1447800"/>
            <a:ext cx="1727200" cy="396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pic>
        <p:nvPicPr>
          <p:cNvPr id="14" name="Picture 10" descr="energy sources"/>
          <p:cNvPicPr>
            <a:picLocks noChangeAspect="1" noChangeArrowheads="1"/>
          </p:cNvPicPr>
          <p:nvPr userDrawn="1"/>
        </p:nvPicPr>
        <p:blipFill>
          <a:blip r:embed="rId2" cstate="screen"/>
          <a:srcRect/>
          <a:stretch>
            <a:fillRect/>
          </a:stretch>
        </p:blipFill>
        <p:spPr bwMode="auto">
          <a:xfrm>
            <a:off x="203200" y="1447800"/>
            <a:ext cx="720245" cy="1600200"/>
          </a:xfrm>
          <a:prstGeom prst="rect">
            <a:avLst/>
          </a:prstGeom>
          <a:noFill/>
          <a:ln w="9525">
            <a:noFill/>
            <a:miter lim="800000"/>
            <a:headEnd/>
            <a:tailEnd/>
          </a:ln>
        </p:spPr>
      </p:pic>
      <p:pic>
        <p:nvPicPr>
          <p:cNvPr id="16" name="Picture 10" descr="energy sources"/>
          <p:cNvPicPr>
            <a:picLocks noChangeAspect="1" noChangeArrowheads="1"/>
          </p:cNvPicPr>
          <p:nvPr userDrawn="1"/>
        </p:nvPicPr>
        <p:blipFill>
          <a:blip r:embed="rId3" cstate="screen"/>
          <a:srcRect/>
          <a:stretch>
            <a:fillRect/>
          </a:stretch>
        </p:blipFill>
        <p:spPr bwMode="auto">
          <a:xfrm>
            <a:off x="203200" y="4800600"/>
            <a:ext cx="720245" cy="1600200"/>
          </a:xfrm>
          <a:prstGeom prst="rect">
            <a:avLst/>
          </a:prstGeom>
          <a:noFill/>
          <a:ln w="9525">
            <a:noFill/>
            <a:miter lim="800000"/>
            <a:headEnd/>
            <a:tailEnd/>
          </a:ln>
        </p:spPr>
      </p:pic>
      <p:pic>
        <p:nvPicPr>
          <p:cNvPr id="17" name="Picture 10" descr="energy sources"/>
          <p:cNvPicPr>
            <a:picLocks noChangeAspect="1" noChangeArrowheads="1"/>
          </p:cNvPicPr>
          <p:nvPr userDrawn="1"/>
        </p:nvPicPr>
        <p:blipFill>
          <a:blip r:embed="rId4" cstate="screen"/>
          <a:srcRect/>
          <a:stretch>
            <a:fillRect/>
          </a:stretch>
        </p:blipFill>
        <p:spPr bwMode="auto">
          <a:xfrm>
            <a:off x="203200" y="3124200"/>
            <a:ext cx="762808" cy="1600200"/>
          </a:xfrm>
          <a:prstGeom prst="rect">
            <a:avLst/>
          </a:prstGeom>
          <a:noFill/>
          <a:ln w="9525">
            <a:noFill/>
            <a:miter lim="800000"/>
            <a:headEnd/>
            <a:tailEnd/>
          </a:ln>
        </p:spPr>
      </p:pic>
      <p:cxnSp>
        <p:nvCxnSpPr>
          <p:cNvPr id="20" name="Straight Connector 19"/>
          <p:cNvCxnSpPr/>
          <p:nvPr userDrawn="1"/>
        </p:nvCxnSpPr>
        <p:spPr>
          <a:xfrm rot="5400000">
            <a:off x="-1218141" y="3962137"/>
            <a:ext cx="4876800" cy="211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785859"/>
      </p:ext>
    </p:extLst>
  </p:cSld>
  <p:clrMapOvr>
    <a:masterClrMapping/>
  </p:clrMapOvr>
  <p:transition spd="slow" advClick="0" advTm="2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1" name="Rectangle 20"/>
          <p:cNvSpPr/>
          <p:nvPr userDrawn="1"/>
        </p:nvSpPr>
        <p:spPr>
          <a:xfrm>
            <a:off x="0" y="0"/>
            <a:ext cx="121920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10"/>
          </p:nvPr>
        </p:nvSpPr>
        <p:spPr/>
        <p:txBody>
          <a:bodyPr/>
          <a:lstStyle/>
          <a:p>
            <a:fld id="{F3208610-0A1B-4459-9AFB-3BE669233101}" type="datetimeFigureOut">
              <a:rPr lang="en-US" smtClean="0">
                <a:solidFill>
                  <a:prstClr val="black">
                    <a:tint val="75000"/>
                  </a:prstClr>
                </a:solidFill>
              </a:rPr>
              <a:pPr/>
              <a:t>5/29/2019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0C7781C-BC59-43B7-9041-C1B158BF9446}"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10261600" y="1447800"/>
            <a:ext cx="1727200" cy="396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4" name="Picture 10" descr="energy sources"/>
          <p:cNvPicPr>
            <a:picLocks noChangeAspect="1" noChangeArrowheads="1"/>
          </p:cNvPicPr>
          <p:nvPr userDrawn="1"/>
        </p:nvPicPr>
        <p:blipFill>
          <a:blip r:embed="rId2" cstate="screen"/>
          <a:srcRect/>
          <a:stretch>
            <a:fillRect/>
          </a:stretch>
        </p:blipFill>
        <p:spPr bwMode="auto">
          <a:xfrm>
            <a:off x="203200" y="1447800"/>
            <a:ext cx="720245" cy="1600200"/>
          </a:xfrm>
          <a:prstGeom prst="rect">
            <a:avLst/>
          </a:prstGeom>
          <a:noFill/>
          <a:ln w="9525">
            <a:noFill/>
            <a:miter lim="800000"/>
            <a:headEnd/>
            <a:tailEnd/>
          </a:ln>
        </p:spPr>
      </p:pic>
      <p:pic>
        <p:nvPicPr>
          <p:cNvPr id="16" name="Picture 10" descr="energy sources"/>
          <p:cNvPicPr>
            <a:picLocks noChangeAspect="1" noChangeArrowheads="1"/>
          </p:cNvPicPr>
          <p:nvPr userDrawn="1"/>
        </p:nvPicPr>
        <p:blipFill>
          <a:blip r:embed="rId3" cstate="screen"/>
          <a:srcRect/>
          <a:stretch>
            <a:fillRect/>
          </a:stretch>
        </p:blipFill>
        <p:spPr bwMode="auto">
          <a:xfrm>
            <a:off x="203200" y="4800600"/>
            <a:ext cx="720245" cy="1600200"/>
          </a:xfrm>
          <a:prstGeom prst="rect">
            <a:avLst/>
          </a:prstGeom>
          <a:noFill/>
          <a:ln w="9525">
            <a:noFill/>
            <a:miter lim="800000"/>
            <a:headEnd/>
            <a:tailEnd/>
          </a:ln>
        </p:spPr>
      </p:pic>
      <p:pic>
        <p:nvPicPr>
          <p:cNvPr id="17" name="Picture 10" descr="energy sources"/>
          <p:cNvPicPr>
            <a:picLocks noChangeAspect="1" noChangeArrowheads="1"/>
          </p:cNvPicPr>
          <p:nvPr userDrawn="1"/>
        </p:nvPicPr>
        <p:blipFill>
          <a:blip r:embed="rId4" cstate="screen"/>
          <a:srcRect/>
          <a:stretch>
            <a:fillRect/>
          </a:stretch>
        </p:blipFill>
        <p:spPr bwMode="auto">
          <a:xfrm>
            <a:off x="203200" y="3124200"/>
            <a:ext cx="762808" cy="1600200"/>
          </a:xfrm>
          <a:prstGeom prst="rect">
            <a:avLst/>
          </a:prstGeom>
          <a:noFill/>
          <a:ln w="9525">
            <a:noFill/>
            <a:miter lim="800000"/>
            <a:headEnd/>
            <a:tailEnd/>
          </a:ln>
        </p:spPr>
      </p:pic>
      <p:cxnSp>
        <p:nvCxnSpPr>
          <p:cNvPr id="20" name="Straight Connector 19"/>
          <p:cNvCxnSpPr/>
          <p:nvPr userDrawn="1"/>
        </p:nvCxnSpPr>
        <p:spPr>
          <a:xfrm rot="5400000">
            <a:off x="-1218141" y="3962136"/>
            <a:ext cx="4876800" cy="211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394654"/>
      </p:ext>
    </p:extLst>
  </p:cSld>
  <p:clrMapOvr>
    <a:masterClrMapping/>
  </p:clrMapOvr>
  <p:transition spd="slow" advClick="0" advTm="2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208610-0A1B-4459-9AFB-3BE669233101}" type="datetimeFigureOut">
              <a:rPr lang="en-US" smtClean="0">
                <a:solidFill>
                  <a:prstClr val="black">
                    <a:tint val="75000"/>
                  </a:prstClr>
                </a:solidFill>
              </a:rPr>
              <a:pPr/>
              <a:t>5/29/2019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0C7781C-BC59-43B7-9041-C1B158BF94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0313523"/>
      </p:ext>
    </p:extLst>
  </p:cSld>
  <p:clrMapOvr>
    <a:masterClrMapping/>
  </p:clrMapOvr>
  <p:transition spd="slow" advClick="0" advTm="2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208610-0A1B-4459-9AFB-3BE669233101}" type="datetimeFigureOut">
              <a:rPr lang="en-US" smtClean="0">
                <a:solidFill>
                  <a:prstClr val="black">
                    <a:tint val="75000"/>
                  </a:prstClr>
                </a:solidFill>
              </a:rPr>
              <a:pPr/>
              <a:t>5/29/2019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0C7781C-BC59-43B7-9041-C1B158BF94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2892003"/>
      </p:ext>
    </p:extLst>
  </p:cSld>
  <p:clrMapOvr>
    <a:masterClrMapping/>
  </p:clrMapOvr>
  <p:transition spd="slow" advClick="0" advTm="2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208610-0A1B-4459-9AFB-3BE669233101}" type="datetimeFigureOut">
              <a:rPr lang="en-US" smtClean="0">
                <a:solidFill>
                  <a:prstClr val="black">
                    <a:tint val="75000"/>
                  </a:prstClr>
                </a:solidFill>
              </a:rPr>
              <a:pPr/>
              <a:t>5/29/2019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0C7781C-BC59-43B7-9041-C1B158BF94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9818289"/>
      </p:ext>
    </p:extLst>
  </p:cSld>
  <p:clrMapOvr>
    <a:masterClrMapping/>
  </p:clrMapOvr>
  <p:transition spd="slow" advClick="0" advTm="20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208610-0A1B-4459-9AFB-3BE669233101}" type="datetimeFigureOut">
              <a:rPr lang="en-US" smtClean="0">
                <a:solidFill>
                  <a:prstClr val="black">
                    <a:tint val="75000"/>
                  </a:prstClr>
                </a:solidFill>
              </a:rPr>
              <a:pPr/>
              <a:t>5/29/2019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0C7781C-BC59-43B7-9041-C1B158BF94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3821236"/>
      </p:ext>
    </p:extLst>
  </p:cSld>
  <p:clrMapOvr>
    <a:masterClrMapping/>
  </p:clrMapOvr>
  <p:transition spd="slow" advClick="0" advTm="20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208610-0A1B-4459-9AFB-3BE669233101}" type="datetimeFigureOut">
              <a:rPr lang="en-US" smtClean="0">
                <a:solidFill>
                  <a:prstClr val="black">
                    <a:tint val="75000"/>
                  </a:prstClr>
                </a:solidFill>
              </a:rPr>
              <a:pPr/>
              <a:t>5/29/2019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0C7781C-BC59-43B7-9041-C1B158BF94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1268805"/>
      </p:ext>
    </p:extLst>
  </p:cSld>
  <p:clrMapOvr>
    <a:masterClrMapping/>
  </p:clrMapOvr>
  <p:transition spd="slow" advClick="0" advTm="20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208610-0A1B-4459-9AFB-3BE669233101}" type="datetimeFigureOut">
              <a:rPr lang="en-US" smtClean="0">
                <a:solidFill>
                  <a:prstClr val="black">
                    <a:tint val="75000"/>
                  </a:prstClr>
                </a:solidFill>
              </a:rPr>
              <a:pPr/>
              <a:t>5/29/2019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0C7781C-BC59-43B7-9041-C1B158BF94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1713458"/>
      </p:ext>
    </p:extLst>
  </p:cSld>
  <p:clrMapOvr>
    <a:masterClrMapping/>
  </p:clrMapOvr>
  <p:transition spd="slow" advClick="0" advTm="20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208610-0A1B-4459-9AFB-3BE669233101}" type="datetimeFigureOut">
              <a:rPr lang="en-US" smtClean="0">
                <a:solidFill>
                  <a:prstClr val="black">
                    <a:tint val="75000"/>
                  </a:prstClr>
                </a:solidFill>
              </a:rPr>
              <a:pPr/>
              <a:t>5/29/2019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0C7781C-BC59-43B7-9041-C1B158BF94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5822295"/>
      </p:ext>
    </p:extLst>
  </p:cSld>
  <p:clrMapOvr>
    <a:masterClrMapping/>
  </p:clrMapOvr>
  <p:transition spd="slow" advClick="0" advTm="20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08610-0A1B-4459-9AFB-3BE669233101}" type="datetimeFigureOut">
              <a:rPr lang="en-US" smtClean="0">
                <a:solidFill>
                  <a:prstClr val="black">
                    <a:tint val="75000"/>
                  </a:prstClr>
                </a:solidFill>
              </a:rPr>
              <a:pPr/>
              <a:t>5/29/2019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C7781C-BC59-43B7-9041-C1B158BF94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513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advClick="0" advTm="2000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youtu.be/JJ-YuaM1Iv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youtu.be/XvYnhYs5Ftk"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youtu.be/cVBAU_YlRW8"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youtu.be/kKXcnXYr6T4" TargetMode="Externa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youtu.be/OLgy11mQ7A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CeUMLComxn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82437" y="259918"/>
            <a:ext cx="9144000" cy="72721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chemeClr val="bg1"/>
                </a:solidFill>
              </a:rPr>
              <a:t>Energy4me Activities</a:t>
            </a:r>
            <a:endParaRPr lang="en-US" sz="4800" dirty="0">
              <a:solidFill>
                <a:schemeClr val="bg1"/>
              </a:solidFill>
            </a:endParaRPr>
          </a:p>
        </p:txBody>
      </p:sp>
      <p:sp>
        <p:nvSpPr>
          <p:cNvPr id="7" name="Subtitle 2"/>
          <p:cNvSpPr txBox="1">
            <a:spLocks/>
          </p:cNvSpPr>
          <p:nvPr/>
        </p:nvSpPr>
        <p:spPr>
          <a:xfrm>
            <a:off x="1762992" y="3435784"/>
            <a:ext cx="9144000" cy="49507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5400" dirty="0" smtClean="0"/>
              <a:t>SPE Member Training</a:t>
            </a:r>
            <a:endParaRPr lang="en-US" sz="5400" dirty="0"/>
          </a:p>
        </p:txBody>
      </p:sp>
    </p:spTree>
    <p:extLst>
      <p:ext uri="{BB962C8B-B14F-4D97-AF65-F5344CB8AC3E}">
        <p14:creationId xmlns:p14="http://schemas.microsoft.com/office/powerpoint/2010/main" val="673275951"/>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69373" y="167698"/>
            <a:ext cx="10515600"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chemeClr val="bg1"/>
                </a:solidFill>
              </a:rPr>
              <a:t>Sound Waves</a:t>
            </a:r>
            <a:endParaRPr lang="en-US" sz="4800" dirty="0">
              <a:solidFill>
                <a:schemeClr val="bg1"/>
              </a:solidFill>
            </a:endParaRPr>
          </a:p>
        </p:txBody>
      </p:sp>
      <p:sp>
        <p:nvSpPr>
          <p:cNvPr id="6" name="Content Placeholder 2"/>
          <p:cNvSpPr txBox="1">
            <a:spLocks/>
          </p:cNvSpPr>
          <p:nvPr/>
        </p:nvSpPr>
        <p:spPr>
          <a:xfrm>
            <a:off x="1316182" y="1493261"/>
            <a:ext cx="5728854" cy="503223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u="sng" dirty="0" smtClean="0"/>
              <a:t>Instructions</a:t>
            </a:r>
          </a:p>
          <a:p>
            <a:pPr marL="0" indent="0">
              <a:buNone/>
            </a:pPr>
            <a:endParaRPr lang="en-US" sz="2800" dirty="0"/>
          </a:p>
          <a:p>
            <a:pPr>
              <a:buFont typeface="+mj-lt"/>
              <a:buAutoNum type="arabicPeriod"/>
            </a:pPr>
            <a:r>
              <a:rPr lang="en-US" sz="1600" dirty="0" smtClean="0"/>
              <a:t>Place </a:t>
            </a:r>
            <a:r>
              <a:rPr lang="en-US" sz="1600" dirty="0"/>
              <a:t>the slinky on the floor so the coils are all together facing up. Place the large foam cup inside of the </a:t>
            </a:r>
            <a:r>
              <a:rPr lang="en-US" sz="1600" dirty="0" smtClean="0"/>
              <a:t>slinky coils </a:t>
            </a:r>
            <a:r>
              <a:rPr lang="en-US" sz="1600" dirty="0"/>
              <a:t>and press in </a:t>
            </a:r>
            <a:r>
              <a:rPr lang="en-US" sz="1600" dirty="0" smtClean="0"/>
              <a:t>gently.</a:t>
            </a:r>
          </a:p>
          <a:p>
            <a:pPr>
              <a:buFont typeface="+mj-lt"/>
              <a:buAutoNum type="arabicPeriod"/>
            </a:pPr>
            <a:r>
              <a:rPr lang="en-US" sz="1600" dirty="0" smtClean="0"/>
              <a:t>Lift </a:t>
            </a:r>
            <a:r>
              <a:rPr lang="en-US" sz="1600" dirty="0"/>
              <a:t>the cup straight up. The end coils should come up around the center of the </a:t>
            </a:r>
            <a:r>
              <a:rPr lang="en-US" sz="1600" dirty="0" smtClean="0"/>
              <a:t>cup.</a:t>
            </a:r>
          </a:p>
          <a:p>
            <a:pPr>
              <a:buFont typeface="+mj-lt"/>
              <a:buAutoNum type="arabicPeriod"/>
            </a:pPr>
            <a:r>
              <a:rPr lang="en-US" sz="1600" dirty="0" smtClean="0"/>
              <a:t>Place </a:t>
            </a:r>
            <a:r>
              <a:rPr lang="en-US" sz="1600" dirty="0"/>
              <a:t>your hand around a few coils in the cup’s middle to hold the slinky in </a:t>
            </a:r>
            <a:r>
              <a:rPr lang="en-US" sz="1600" dirty="0" smtClean="0"/>
              <a:t>place.</a:t>
            </a:r>
          </a:p>
          <a:p>
            <a:pPr>
              <a:buFont typeface="+mj-lt"/>
              <a:buAutoNum type="arabicPeriod"/>
            </a:pPr>
            <a:r>
              <a:rPr lang="en-US" sz="1600" dirty="0" smtClean="0"/>
              <a:t>Bounce </a:t>
            </a:r>
            <a:r>
              <a:rPr lang="en-US" sz="1600" dirty="0"/>
              <a:t>your hand up and down to create longitudinal waves and observe the sound vibrations echoing from the </a:t>
            </a:r>
            <a:r>
              <a:rPr lang="en-US" sz="1600" dirty="0" smtClean="0"/>
              <a:t>cup.</a:t>
            </a:r>
          </a:p>
          <a:p>
            <a:pPr>
              <a:buFont typeface="+mj-lt"/>
              <a:buAutoNum type="arabicPeriod"/>
            </a:pPr>
            <a:r>
              <a:rPr lang="en-US" sz="1600" dirty="0" smtClean="0"/>
              <a:t>Repeat </a:t>
            </a:r>
            <a:r>
              <a:rPr lang="en-US" sz="1600" dirty="0"/>
              <a:t>your hand motions at different heights—low and high—to hear the different sound vibrations and see </a:t>
            </a:r>
            <a:r>
              <a:rPr lang="en-US" sz="1600" dirty="0" smtClean="0"/>
              <a:t>the longitudinal </a:t>
            </a:r>
            <a:r>
              <a:rPr lang="en-US" sz="1600" dirty="0"/>
              <a:t>waves </a:t>
            </a:r>
            <a:r>
              <a:rPr lang="en-US" sz="1600" dirty="0" smtClean="0"/>
              <a:t>produced.</a:t>
            </a:r>
          </a:p>
          <a:p>
            <a:pPr>
              <a:buFont typeface="+mj-lt"/>
              <a:buAutoNum type="arabicPeriod"/>
            </a:pPr>
            <a:r>
              <a:rPr lang="en-US" sz="1600" dirty="0" smtClean="0"/>
              <a:t>Remove </a:t>
            </a:r>
            <a:r>
              <a:rPr lang="en-US" sz="1600" dirty="0"/>
              <a:t>the large cup and repeat the investigation with the small cup.</a:t>
            </a:r>
            <a:endParaRPr lang="en-US" sz="1100" dirty="0" smtClean="0"/>
          </a:p>
          <a:p>
            <a:endParaRPr lang="en-US" sz="11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199" y="2530401"/>
            <a:ext cx="4700155" cy="3525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6016749"/>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8228" y="2004798"/>
            <a:ext cx="5181600" cy="4122953"/>
          </a:xfrm>
          <a:prstGeom prst="rect">
            <a:avLst/>
          </a:prstGeom>
        </p:spPr>
      </p:pic>
      <p:sp>
        <p:nvSpPr>
          <p:cNvPr id="5" name="Title 1"/>
          <p:cNvSpPr txBox="1">
            <a:spLocks/>
          </p:cNvSpPr>
          <p:nvPr/>
        </p:nvSpPr>
        <p:spPr>
          <a:xfrm>
            <a:off x="931718" y="240434"/>
            <a:ext cx="10515600"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chemeClr val="bg1"/>
                </a:solidFill>
              </a:rPr>
              <a:t>Core Sampling</a:t>
            </a:r>
            <a:br>
              <a:rPr lang="en-US" sz="4800" dirty="0" smtClean="0">
                <a:solidFill>
                  <a:schemeClr val="bg1"/>
                </a:solidFill>
              </a:rPr>
            </a:br>
            <a:endParaRPr lang="en-US" sz="4800" dirty="0">
              <a:solidFill>
                <a:schemeClr val="bg1"/>
              </a:solidFill>
            </a:endParaRPr>
          </a:p>
        </p:txBody>
      </p:sp>
      <p:sp>
        <p:nvSpPr>
          <p:cNvPr id="7" name="Content Placeholder 3"/>
          <p:cNvSpPr txBox="1">
            <a:spLocks/>
          </p:cNvSpPr>
          <p:nvPr/>
        </p:nvSpPr>
        <p:spPr>
          <a:xfrm>
            <a:off x="1222664" y="1565997"/>
            <a:ext cx="5181600" cy="4803630"/>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dirty="0" smtClean="0"/>
              <a:t>Core sampling is one way that geologists determine the geologic formation of rocks and sediments when exploring for oil and gas. </a:t>
            </a:r>
          </a:p>
          <a:p>
            <a:pPr marL="0" indent="0" algn="just">
              <a:buFont typeface="Arial" pitchFamily="34" charset="0"/>
              <a:buNone/>
            </a:pPr>
            <a:endParaRPr lang="en-US" dirty="0"/>
          </a:p>
          <a:p>
            <a:pPr marL="0" indent="0" algn="just">
              <a:buFont typeface="Arial" pitchFamily="34" charset="0"/>
              <a:buNone/>
            </a:pPr>
            <a:r>
              <a:rPr lang="en-US" dirty="0" smtClean="0"/>
              <a:t>Some students will hit rock and find it difficult to continue. Relate this to real-world drilling and why drill bits are used to churn up and break up rock in the sampling path. </a:t>
            </a:r>
          </a:p>
          <a:p>
            <a:pPr marL="0" indent="0" algn="just">
              <a:buFont typeface="Arial" pitchFamily="34" charset="0"/>
              <a:buNone/>
            </a:pPr>
            <a:endParaRPr lang="en-US" dirty="0" smtClean="0"/>
          </a:p>
          <a:p>
            <a:pPr marL="0" indent="0" algn="just">
              <a:buFont typeface="Arial" pitchFamily="34" charset="0"/>
              <a:buNone/>
            </a:pPr>
            <a:r>
              <a:rPr lang="en-US" dirty="0" smtClean="0"/>
              <a:t>This activity demonstrates the different ways sediments and rocks are formed in layers.</a:t>
            </a:r>
            <a:endParaRPr lang="en-US" dirty="0"/>
          </a:p>
        </p:txBody>
      </p:sp>
    </p:spTree>
    <p:extLst>
      <p:ext uri="{BB962C8B-B14F-4D97-AF65-F5344CB8AC3E}">
        <p14:creationId xmlns:p14="http://schemas.microsoft.com/office/powerpoint/2010/main" val="338330828"/>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31718" y="240434"/>
            <a:ext cx="10515600"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chemeClr val="bg1"/>
                </a:solidFill>
              </a:rPr>
              <a:t>Core Sampling</a:t>
            </a:r>
            <a:br>
              <a:rPr lang="en-US" sz="4800" dirty="0" smtClean="0">
                <a:solidFill>
                  <a:schemeClr val="bg1"/>
                </a:solidFill>
              </a:rPr>
            </a:br>
            <a:endParaRPr lang="en-US" sz="4800" dirty="0">
              <a:solidFill>
                <a:schemeClr val="bg1"/>
              </a:solidFill>
            </a:endParaRPr>
          </a:p>
        </p:txBody>
      </p:sp>
      <p:sp>
        <p:nvSpPr>
          <p:cNvPr id="7" name="Content Placeholder 3"/>
          <p:cNvSpPr txBox="1">
            <a:spLocks/>
          </p:cNvSpPr>
          <p:nvPr/>
        </p:nvSpPr>
        <p:spPr>
          <a:xfrm>
            <a:off x="1222664" y="1565997"/>
            <a:ext cx="5181600" cy="4803630"/>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dirty="0" smtClean="0"/>
              <a:t>Core sampling is one way that geologists determine the geologic formation of rocks and sediments when exploring for oil and gas. </a:t>
            </a:r>
          </a:p>
          <a:p>
            <a:pPr marL="0" indent="0" algn="just">
              <a:buFont typeface="Arial" pitchFamily="34" charset="0"/>
              <a:buNone/>
            </a:pPr>
            <a:endParaRPr lang="en-US" dirty="0"/>
          </a:p>
          <a:p>
            <a:pPr marL="0" indent="0" algn="just">
              <a:buFont typeface="Arial" pitchFamily="34" charset="0"/>
              <a:buNone/>
            </a:pPr>
            <a:r>
              <a:rPr lang="en-US" dirty="0" smtClean="0"/>
              <a:t>Some students will hit rock and find it difficult to continue. Relate this to real-world drilling and why drill bits are used to churn up and break up rock in the sampling path. </a:t>
            </a:r>
          </a:p>
          <a:p>
            <a:pPr marL="0" indent="0" algn="just">
              <a:buFont typeface="Arial" pitchFamily="34" charset="0"/>
              <a:buNone/>
            </a:pPr>
            <a:endParaRPr lang="en-US" dirty="0" smtClean="0"/>
          </a:p>
          <a:p>
            <a:pPr marL="0" indent="0" algn="just">
              <a:buFont typeface="Arial" pitchFamily="34" charset="0"/>
              <a:buNone/>
            </a:pPr>
            <a:r>
              <a:rPr lang="en-US" dirty="0" smtClean="0"/>
              <a:t>This activity demonstrates the different ways sediments and rocks are formed in layers.</a:t>
            </a:r>
            <a:endParaRPr lang="en-US" dirty="0"/>
          </a:p>
        </p:txBody>
      </p:sp>
      <p:pic>
        <p:nvPicPr>
          <p:cNvPr id="2" name="Picture 1"/>
          <p:cNvPicPr>
            <a:picLocks noChangeAspect="1"/>
          </p:cNvPicPr>
          <p:nvPr/>
        </p:nvPicPr>
        <p:blipFill>
          <a:blip r:embed="rId2"/>
          <a:stretch>
            <a:fillRect/>
          </a:stretch>
        </p:blipFill>
        <p:spPr>
          <a:xfrm>
            <a:off x="6809508" y="3834245"/>
            <a:ext cx="4866409" cy="2639664"/>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a:off x="6809507" y="1459923"/>
            <a:ext cx="4866409" cy="2374322"/>
          </a:xfrm>
          <a:prstGeom prst="rect">
            <a:avLst/>
          </a:prstGeom>
          <a:ln>
            <a:noFill/>
          </a:ln>
          <a:effectLst>
            <a:softEdge rad="112500"/>
          </a:effectLst>
        </p:spPr>
      </p:pic>
    </p:spTree>
    <p:extLst>
      <p:ext uri="{BB962C8B-B14F-4D97-AF65-F5344CB8AC3E}">
        <p14:creationId xmlns:p14="http://schemas.microsoft.com/office/powerpoint/2010/main" val="3353576239"/>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21327" y="61623"/>
            <a:ext cx="10515600"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chemeClr val="bg1"/>
                </a:solidFill>
              </a:rPr>
              <a:t>Core Sampling</a:t>
            </a:r>
            <a:br>
              <a:rPr lang="en-US" sz="4800" dirty="0" smtClean="0">
                <a:solidFill>
                  <a:schemeClr val="bg1"/>
                </a:solidFill>
              </a:rPr>
            </a:br>
            <a:endParaRPr lang="en-US" sz="4800" dirty="0">
              <a:solidFill>
                <a:schemeClr val="bg1"/>
              </a:solidFill>
            </a:endParaRPr>
          </a:p>
        </p:txBody>
      </p:sp>
      <p:sp>
        <p:nvSpPr>
          <p:cNvPr id="6" name="Content Placeholder 3"/>
          <p:cNvSpPr txBox="1">
            <a:spLocks/>
          </p:cNvSpPr>
          <p:nvPr/>
        </p:nvSpPr>
        <p:spPr>
          <a:xfrm>
            <a:off x="1399309" y="1565997"/>
            <a:ext cx="5181600" cy="4668548"/>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u="sng" dirty="0" smtClean="0"/>
              <a:t>Supplies</a:t>
            </a:r>
          </a:p>
          <a:p>
            <a:r>
              <a:rPr lang="en-US" dirty="0" smtClean="0"/>
              <a:t>1 bag of dark sand* </a:t>
            </a:r>
          </a:p>
          <a:p>
            <a:r>
              <a:rPr lang="en-US" dirty="0" smtClean="0"/>
              <a:t>1 bag of light sand </a:t>
            </a:r>
          </a:p>
          <a:p>
            <a:r>
              <a:rPr lang="en-US" dirty="0" smtClean="0"/>
              <a:t>1 bag of soil </a:t>
            </a:r>
          </a:p>
          <a:p>
            <a:r>
              <a:rPr lang="en-US" dirty="0" smtClean="0"/>
              <a:t>1 bag of small aquarium gravel </a:t>
            </a:r>
          </a:p>
          <a:p>
            <a:r>
              <a:rPr lang="en-US" dirty="0" smtClean="0"/>
              <a:t>1 ruler </a:t>
            </a:r>
          </a:p>
          <a:p>
            <a:r>
              <a:rPr lang="en-US" dirty="0" smtClean="0"/>
              <a:t>Water in a spray bottle </a:t>
            </a:r>
          </a:p>
          <a:p>
            <a:r>
              <a:rPr lang="en-US" dirty="0" smtClean="0"/>
              <a:t>Plastic spoons </a:t>
            </a:r>
          </a:p>
          <a:p>
            <a:r>
              <a:rPr lang="en-US" dirty="0" smtClean="0"/>
              <a:t>1 clear plastic cup per student </a:t>
            </a:r>
          </a:p>
          <a:p>
            <a:r>
              <a:rPr lang="en-US" dirty="0" smtClean="0"/>
              <a:t>Clear plastic straws </a:t>
            </a:r>
          </a:p>
          <a:p>
            <a:endParaRPr lang="en-US" dirty="0"/>
          </a:p>
        </p:txBody>
      </p:sp>
      <p:pic>
        <p:nvPicPr>
          <p:cNvPr id="8" name="Content Placeholder 9">
            <a:hlinkClick r:id="rId2"/>
          </p:cNvPr>
          <p:cNvPicPr>
            <a:picLocks noChangeAspect="1"/>
          </p:cNvPicPr>
          <p:nvPr/>
        </p:nvPicPr>
        <p:blipFill>
          <a:blip r:embed="rId3"/>
          <a:stretch>
            <a:fillRect/>
          </a:stretch>
        </p:blipFill>
        <p:spPr>
          <a:xfrm>
            <a:off x="6580909" y="2523048"/>
            <a:ext cx="5309755" cy="3587671"/>
          </a:xfrm>
          <a:prstGeom prst="rect">
            <a:avLst/>
          </a:prstGeom>
          <a:ln>
            <a:noFill/>
          </a:ln>
          <a:effectLst>
            <a:outerShdw blurRad="190500" algn="tl" rotWithShape="0">
              <a:srgbClr val="000000">
                <a:alpha val="70000"/>
              </a:srgbClr>
            </a:outerShdw>
          </a:effectLst>
        </p:spPr>
      </p:pic>
      <p:sp>
        <p:nvSpPr>
          <p:cNvPr id="7" name="TextBox 6"/>
          <p:cNvSpPr txBox="1"/>
          <p:nvPr/>
        </p:nvSpPr>
        <p:spPr>
          <a:xfrm>
            <a:off x="7102958" y="1974905"/>
            <a:ext cx="4265655" cy="369332"/>
          </a:xfrm>
          <a:prstGeom prst="rect">
            <a:avLst/>
          </a:prstGeom>
          <a:noFill/>
        </p:spPr>
        <p:txBody>
          <a:bodyPr wrap="none" rtlCol="0">
            <a:spAutoFit/>
          </a:bodyPr>
          <a:lstStyle/>
          <a:p>
            <a:r>
              <a:rPr lang="en-US" dirty="0" smtClean="0">
                <a:solidFill>
                  <a:srgbClr val="FF0000"/>
                </a:solidFill>
              </a:rPr>
              <a:t>Click on the image below to see the video </a:t>
            </a:r>
            <a:endParaRPr lang="en-US" dirty="0">
              <a:solidFill>
                <a:srgbClr val="FF0000"/>
              </a:solidFill>
            </a:endParaRPr>
          </a:p>
        </p:txBody>
      </p:sp>
    </p:spTree>
    <p:extLst>
      <p:ext uri="{BB962C8B-B14F-4D97-AF65-F5344CB8AC3E}">
        <p14:creationId xmlns:p14="http://schemas.microsoft.com/office/powerpoint/2010/main" val="1771562847"/>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69373" y="167698"/>
            <a:ext cx="10515600"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a:solidFill>
                  <a:schemeClr val="bg1"/>
                </a:solidFill>
              </a:rPr>
              <a:t>Cartesian Diver</a:t>
            </a:r>
          </a:p>
        </p:txBody>
      </p:sp>
      <p:sp>
        <p:nvSpPr>
          <p:cNvPr id="11" name="Content Placeholder 2"/>
          <p:cNvSpPr txBox="1">
            <a:spLocks/>
          </p:cNvSpPr>
          <p:nvPr/>
        </p:nvSpPr>
        <p:spPr>
          <a:xfrm>
            <a:off x="1203615" y="1414389"/>
            <a:ext cx="5181600" cy="43513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lnSpc>
                <a:spcPct val="90000"/>
              </a:lnSpc>
              <a:spcBef>
                <a:spcPts val="1000"/>
              </a:spcBef>
              <a:buNone/>
            </a:pPr>
            <a:r>
              <a:rPr lang="en-US" sz="2300" dirty="0">
                <a:solidFill>
                  <a:prstClr val="black"/>
                </a:solidFill>
              </a:rPr>
              <a:t>Oil and gas separation technology makes use of density and buoyancy properties of materials. As the pressure declines in a reservoir, a gas cap is created. </a:t>
            </a:r>
            <a:endParaRPr lang="en-US" sz="2300" dirty="0" smtClean="0">
              <a:solidFill>
                <a:prstClr val="black"/>
              </a:solidFill>
            </a:endParaRPr>
          </a:p>
          <a:p>
            <a:pPr marL="0" lvl="0" indent="0" algn="just">
              <a:lnSpc>
                <a:spcPct val="90000"/>
              </a:lnSpc>
              <a:spcBef>
                <a:spcPts val="1000"/>
              </a:spcBef>
              <a:buNone/>
            </a:pPr>
            <a:endParaRPr lang="en-US" sz="2300" dirty="0" smtClean="0">
              <a:solidFill>
                <a:prstClr val="black"/>
              </a:solidFill>
            </a:endParaRPr>
          </a:p>
          <a:p>
            <a:pPr marL="0" lvl="0" indent="0" algn="just">
              <a:lnSpc>
                <a:spcPct val="90000"/>
              </a:lnSpc>
              <a:spcBef>
                <a:spcPts val="1000"/>
              </a:spcBef>
              <a:buNone/>
            </a:pPr>
            <a:r>
              <a:rPr lang="en-US" sz="2300" dirty="0" smtClean="0">
                <a:solidFill>
                  <a:prstClr val="black"/>
                </a:solidFill>
              </a:rPr>
              <a:t>This </a:t>
            </a:r>
            <a:r>
              <a:rPr lang="en-US" sz="2300" dirty="0">
                <a:solidFill>
                  <a:prstClr val="black"/>
                </a:solidFill>
              </a:rPr>
              <a:t>activity demonstrates that compressing material increases the material’s density. </a:t>
            </a:r>
            <a:endParaRPr lang="en-US" sz="2300" dirty="0" smtClean="0">
              <a:solidFill>
                <a:prstClr val="black"/>
              </a:solidFill>
            </a:endParaRPr>
          </a:p>
          <a:p>
            <a:pPr marL="0" lvl="0" indent="0" algn="just">
              <a:lnSpc>
                <a:spcPct val="90000"/>
              </a:lnSpc>
              <a:spcBef>
                <a:spcPts val="1000"/>
              </a:spcBef>
              <a:buNone/>
            </a:pPr>
            <a:endParaRPr lang="en-US" sz="2300" dirty="0" smtClean="0">
              <a:solidFill>
                <a:prstClr val="black"/>
              </a:solidFill>
            </a:endParaRPr>
          </a:p>
          <a:p>
            <a:pPr marL="0" lvl="0" indent="0" algn="just">
              <a:lnSpc>
                <a:spcPct val="90000"/>
              </a:lnSpc>
              <a:spcBef>
                <a:spcPts val="1000"/>
              </a:spcBef>
              <a:buNone/>
            </a:pPr>
            <a:r>
              <a:rPr lang="en-US" sz="2300" dirty="0" smtClean="0">
                <a:solidFill>
                  <a:prstClr val="black"/>
                </a:solidFill>
              </a:rPr>
              <a:t>Increasing </a:t>
            </a:r>
            <a:r>
              <a:rPr lang="en-US" sz="2300" dirty="0">
                <a:solidFill>
                  <a:prstClr val="black"/>
                </a:solidFill>
              </a:rPr>
              <a:t>the density then causes the “diver” to sink when it becomes more dense than the surrounding water. Releasing the pressure then causes the diver to float again</a:t>
            </a:r>
            <a:r>
              <a:rPr lang="en-US" sz="2600" dirty="0">
                <a:solidFill>
                  <a:prstClr val="black"/>
                </a:solidFill>
              </a:rPr>
              <a:t>. </a:t>
            </a:r>
          </a:p>
        </p:txBody>
      </p:sp>
      <p:pic>
        <p:nvPicPr>
          <p:cNvPr id="3" name="Picture 2"/>
          <p:cNvPicPr>
            <a:picLocks noChangeAspect="1"/>
          </p:cNvPicPr>
          <p:nvPr/>
        </p:nvPicPr>
        <p:blipFill>
          <a:blip r:embed="rId2"/>
          <a:stretch>
            <a:fillRect/>
          </a:stretch>
        </p:blipFill>
        <p:spPr>
          <a:xfrm>
            <a:off x="6719457" y="1940068"/>
            <a:ext cx="5114925" cy="3742532"/>
          </a:xfrm>
          <a:prstGeom prst="rect">
            <a:avLst/>
          </a:prstGeom>
        </p:spPr>
      </p:pic>
    </p:spTree>
    <p:extLst>
      <p:ext uri="{BB962C8B-B14F-4D97-AF65-F5344CB8AC3E}">
        <p14:creationId xmlns:p14="http://schemas.microsoft.com/office/powerpoint/2010/main" val="2012141290"/>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69373" y="167698"/>
            <a:ext cx="10515600"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a:solidFill>
                  <a:schemeClr val="bg1"/>
                </a:solidFill>
              </a:rPr>
              <a:t>Cartesian Diver</a:t>
            </a:r>
          </a:p>
        </p:txBody>
      </p:sp>
      <p:sp>
        <p:nvSpPr>
          <p:cNvPr id="11" name="Content Placeholder 2"/>
          <p:cNvSpPr txBox="1">
            <a:spLocks/>
          </p:cNvSpPr>
          <p:nvPr/>
        </p:nvSpPr>
        <p:spPr>
          <a:xfrm>
            <a:off x="1255570" y="1493261"/>
            <a:ext cx="5181600" cy="43513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lnSpc>
                <a:spcPct val="90000"/>
              </a:lnSpc>
              <a:spcBef>
                <a:spcPts val="1000"/>
              </a:spcBef>
              <a:buNone/>
            </a:pPr>
            <a:r>
              <a:rPr lang="en-US" sz="2300" b="1" u="sng" dirty="0" smtClean="0">
                <a:solidFill>
                  <a:prstClr val="black"/>
                </a:solidFill>
              </a:rPr>
              <a:t>Supplies</a:t>
            </a:r>
            <a:endParaRPr lang="en-US" sz="2300" b="1" u="sng" dirty="0">
              <a:solidFill>
                <a:prstClr val="black"/>
              </a:solidFill>
            </a:endParaRPr>
          </a:p>
          <a:p>
            <a:pPr marL="0" lvl="0" indent="0" algn="just">
              <a:lnSpc>
                <a:spcPct val="90000"/>
              </a:lnSpc>
              <a:spcBef>
                <a:spcPts val="1000"/>
              </a:spcBef>
              <a:buNone/>
            </a:pPr>
            <a:endParaRPr lang="en-US" sz="2300" dirty="0" smtClean="0">
              <a:solidFill>
                <a:prstClr val="black"/>
              </a:solidFill>
            </a:endParaRPr>
          </a:p>
          <a:p>
            <a:pPr marL="0" lvl="0" indent="0" algn="just">
              <a:lnSpc>
                <a:spcPct val="90000"/>
              </a:lnSpc>
              <a:spcBef>
                <a:spcPts val="1000"/>
              </a:spcBef>
              <a:buNone/>
            </a:pPr>
            <a:r>
              <a:rPr lang="en-US" sz="2300" dirty="0" smtClean="0">
                <a:solidFill>
                  <a:prstClr val="black"/>
                </a:solidFill>
              </a:rPr>
              <a:t>10 Large </a:t>
            </a:r>
            <a:r>
              <a:rPr lang="en-US" sz="2300" dirty="0">
                <a:solidFill>
                  <a:prstClr val="black"/>
                </a:solidFill>
              </a:rPr>
              <a:t>paper clips</a:t>
            </a:r>
          </a:p>
          <a:p>
            <a:pPr marL="0" lvl="0" indent="0" algn="just">
              <a:lnSpc>
                <a:spcPct val="90000"/>
              </a:lnSpc>
              <a:spcBef>
                <a:spcPts val="1000"/>
              </a:spcBef>
              <a:buNone/>
            </a:pPr>
            <a:r>
              <a:rPr lang="en-US" sz="2300" dirty="0" smtClean="0">
                <a:solidFill>
                  <a:prstClr val="black"/>
                </a:solidFill>
              </a:rPr>
              <a:t>1  Small </a:t>
            </a:r>
            <a:r>
              <a:rPr lang="en-US" sz="2300" dirty="0">
                <a:solidFill>
                  <a:prstClr val="black"/>
                </a:solidFill>
              </a:rPr>
              <a:t>rubber bands</a:t>
            </a:r>
          </a:p>
          <a:p>
            <a:pPr marL="0" lvl="0" indent="0" algn="just">
              <a:lnSpc>
                <a:spcPct val="90000"/>
              </a:lnSpc>
              <a:spcBef>
                <a:spcPts val="1000"/>
              </a:spcBef>
              <a:buNone/>
            </a:pPr>
            <a:r>
              <a:rPr lang="en-US" sz="2300" dirty="0" smtClean="0">
                <a:solidFill>
                  <a:prstClr val="black"/>
                </a:solidFill>
              </a:rPr>
              <a:t>1  Clear 500ml bottle </a:t>
            </a:r>
            <a:r>
              <a:rPr lang="en-US" sz="2300" dirty="0">
                <a:solidFill>
                  <a:prstClr val="black"/>
                </a:solidFill>
              </a:rPr>
              <a:t>with lid</a:t>
            </a:r>
          </a:p>
          <a:p>
            <a:pPr marL="0" lvl="0" indent="0" algn="just">
              <a:lnSpc>
                <a:spcPct val="90000"/>
              </a:lnSpc>
              <a:spcBef>
                <a:spcPts val="1000"/>
              </a:spcBef>
              <a:buNone/>
            </a:pPr>
            <a:r>
              <a:rPr lang="en-US" sz="2300" dirty="0" smtClean="0">
                <a:solidFill>
                  <a:prstClr val="black"/>
                </a:solidFill>
              </a:rPr>
              <a:t>1  Clear </a:t>
            </a:r>
            <a:r>
              <a:rPr lang="en-US" sz="2300" dirty="0">
                <a:solidFill>
                  <a:prstClr val="black"/>
                </a:solidFill>
              </a:rPr>
              <a:t>plastic </a:t>
            </a:r>
            <a:r>
              <a:rPr lang="en-US" sz="2300" dirty="0" smtClean="0">
                <a:solidFill>
                  <a:prstClr val="black"/>
                </a:solidFill>
              </a:rPr>
              <a:t>straw</a:t>
            </a:r>
            <a:endParaRPr lang="en-US" sz="2300" dirty="0">
              <a:solidFill>
                <a:prstClr val="black"/>
              </a:solidFill>
            </a:endParaRPr>
          </a:p>
        </p:txBody>
      </p:sp>
      <p:pic>
        <p:nvPicPr>
          <p:cNvPr id="5" name="Content Placeholder 6">
            <a:hlinkClick r:id="rId2"/>
          </p:cNvPr>
          <p:cNvPicPr>
            <a:picLocks noChangeAspect="1"/>
          </p:cNvPicPr>
          <p:nvPr/>
        </p:nvPicPr>
        <p:blipFill>
          <a:blip r:embed="rId3"/>
          <a:stretch>
            <a:fillRect/>
          </a:stretch>
        </p:blipFill>
        <p:spPr>
          <a:xfrm>
            <a:off x="5459178" y="2045711"/>
            <a:ext cx="6424660" cy="4220514"/>
          </a:xfrm>
          <a:prstGeom prst="rect">
            <a:avLst/>
          </a:prstGeom>
          <a:ln>
            <a:noFill/>
          </a:ln>
          <a:effectLst>
            <a:outerShdw blurRad="190500" algn="tl" rotWithShape="0">
              <a:srgbClr val="000000">
                <a:alpha val="70000"/>
              </a:srgbClr>
            </a:outerShdw>
          </a:effectLst>
        </p:spPr>
      </p:pic>
      <p:sp>
        <p:nvSpPr>
          <p:cNvPr id="6" name="TextBox 5"/>
          <p:cNvSpPr txBox="1"/>
          <p:nvPr/>
        </p:nvSpPr>
        <p:spPr>
          <a:xfrm>
            <a:off x="6828754" y="1676379"/>
            <a:ext cx="4265655" cy="369332"/>
          </a:xfrm>
          <a:prstGeom prst="rect">
            <a:avLst/>
          </a:prstGeom>
          <a:noFill/>
        </p:spPr>
        <p:txBody>
          <a:bodyPr wrap="none" rtlCol="0">
            <a:spAutoFit/>
          </a:bodyPr>
          <a:lstStyle/>
          <a:p>
            <a:r>
              <a:rPr lang="en-US" dirty="0" smtClean="0">
                <a:solidFill>
                  <a:srgbClr val="FF0000"/>
                </a:solidFill>
              </a:rPr>
              <a:t>Click on the image below to see the video </a:t>
            </a:r>
            <a:endParaRPr lang="en-US" dirty="0">
              <a:solidFill>
                <a:srgbClr val="FF0000"/>
              </a:solidFill>
            </a:endParaRPr>
          </a:p>
        </p:txBody>
      </p:sp>
    </p:spTree>
    <p:extLst>
      <p:ext uri="{BB962C8B-B14F-4D97-AF65-F5344CB8AC3E}">
        <p14:creationId xmlns:p14="http://schemas.microsoft.com/office/powerpoint/2010/main" val="569999343"/>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69373" y="167698"/>
            <a:ext cx="10515600"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chemeClr val="bg1"/>
                </a:solidFill>
              </a:rPr>
              <a:t>Understanding Density</a:t>
            </a:r>
            <a:br>
              <a:rPr lang="en-US" sz="4800" dirty="0" smtClean="0">
                <a:solidFill>
                  <a:schemeClr val="bg1"/>
                </a:solidFill>
              </a:rPr>
            </a:br>
            <a:endParaRPr lang="en-US" sz="4800" dirty="0">
              <a:solidFill>
                <a:schemeClr val="bg1"/>
              </a:solidFill>
            </a:endParaRPr>
          </a:p>
        </p:txBody>
      </p:sp>
      <p:sp>
        <p:nvSpPr>
          <p:cNvPr id="9" name="Content Placeholder 2"/>
          <p:cNvSpPr txBox="1">
            <a:spLocks/>
          </p:cNvSpPr>
          <p:nvPr/>
        </p:nvSpPr>
        <p:spPr>
          <a:xfrm>
            <a:off x="1174174" y="1493261"/>
            <a:ext cx="5424053" cy="5143500"/>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dirty="0" smtClean="0"/>
              <a:t>Density is an important property in the formation of an oil and gas reservoir. Most reservoir rocks are porous and saturated with groundwater before oil or gas enters the rock. </a:t>
            </a:r>
          </a:p>
          <a:p>
            <a:pPr marL="0" indent="0" algn="just">
              <a:buFont typeface="Arial" pitchFamily="34" charset="0"/>
              <a:buNone/>
            </a:pPr>
            <a:endParaRPr lang="en-US" dirty="0" smtClean="0"/>
          </a:p>
          <a:p>
            <a:pPr marL="0" indent="0" algn="just">
              <a:buFont typeface="Arial" pitchFamily="34" charset="0"/>
              <a:buNone/>
            </a:pPr>
            <a:r>
              <a:rPr lang="en-US" dirty="0" smtClean="0"/>
              <a:t>Because groundwater is more dense, oil and gas is able to rise upward through the rock. The oil and gas continues to rise until trapped against an impermeable rock, or rock with spaces too small to move through, which creates a reservoir. </a:t>
            </a:r>
          </a:p>
          <a:p>
            <a:pPr marL="0" indent="0" algn="just">
              <a:buFont typeface="Arial" pitchFamily="34" charset="0"/>
              <a:buNone/>
            </a:pPr>
            <a:endParaRPr lang="en-US" dirty="0" smtClean="0"/>
          </a:p>
          <a:p>
            <a:pPr marL="0" indent="0" algn="just">
              <a:buFont typeface="Arial" pitchFamily="34" charset="0"/>
              <a:buNone/>
            </a:pPr>
            <a:r>
              <a:rPr lang="en-US" dirty="0" smtClean="0"/>
              <a:t>These reservoirs are then discovered by geologists and petroleum engineers and researched for production of the energy source.</a:t>
            </a:r>
          </a:p>
          <a:p>
            <a:pPr marL="0" indent="0" algn="just">
              <a:buFont typeface="Arial" pitchFamily="34" charset="0"/>
              <a:buNone/>
            </a:pPr>
            <a:endParaRPr lang="en-US" dirty="0" smtClean="0"/>
          </a:p>
          <a:p>
            <a:pPr marL="0" indent="0" algn="just">
              <a:buFont typeface="Arial" pitchFamily="34" charset="0"/>
              <a:buNone/>
            </a:pPr>
            <a:r>
              <a:rPr lang="en-US" dirty="0" smtClean="0"/>
              <a:t>This activity explores the property of density in a variety of liquids and solids. Discuss with students other liquids or objects they could test.</a:t>
            </a:r>
            <a:endParaRPr lang="en-US" dirty="0"/>
          </a:p>
        </p:txBody>
      </p:sp>
      <p:pic>
        <p:nvPicPr>
          <p:cNvPr id="6" name="Picture 5"/>
          <p:cNvPicPr>
            <a:picLocks noChangeAspect="1"/>
          </p:cNvPicPr>
          <p:nvPr/>
        </p:nvPicPr>
        <p:blipFill>
          <a:blip r:embed="rId2"/>
          <a:stretch>
            <a:fillRect/>
          </a:stretch>
        </p:blipFill>
        <p:spPr>
          <a:xfrm>
            <a:off x="6903028" y="1410134"/>
            <a:ext cx="4762500" cy="4762500"/>
          </a:xfrm>
          <a:prstGeom prst="rect">
            <a:avLst/>
          </a:prstGeom>
        </p:spPr>
      </p:pic>
    </p:spTree>
    <p:extLst>
      <p:ext uri="{BB962C8B-B14F-4D97-AF65-F5344CB8AC3E}">
        <p14:creationId xmlns:p14="http://schemas.microsoft.com/office/powerpoint/2010/main" val="1528404334"/>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69373" y="167698"/>
            <a:ext cx="10515600"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chemeClr val="bg1"/>
                </a:solidFill>
              </a:rPr>
              <a:t>Understanding Density</a:t>
            </a:r>
            <a:br>
              <a:rPr lang="en-US" sz="4800" dirty="0" smtClean="0">
                <a:solidFill>
                  <a:schemeClr val="bg1"/>
                </a:solidFill>
              </a:rPr>
            </a:br>
            <a:endParaRPr lang="en-US" sz="4800" dirty="0">
              <a:solidFill>
                <a:schemeClr val="bg1"/>
              </a:solidFill>
            </a:endParaRPr>
          </a:p>
        </p:txBody>
      </p:sp>
      <p:sp>
        <p:nvSpPr>
          <p:cNvPr id="11" name="Content Placeholder 2"/>
          <p:cNvSpPr txBox="1">
            <a:spLocks/>
          </p:cNvSpPr>
          <p:nvPr/>
        </p:nvSpPr>
        <p:spPr>
          <a:xfrm>
            <a:off x="1307524" y="1493261"/>
            <a:ext cx="5181600" cy="43513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u="sng" dirty="0" smtClean="0"/>
              <a:t>Supplies</a:t>
            </a:r>
          </a:p>
          <a:p>
            <a:r>
              <a:rPr lang="en-US" dirty="0" smtClean="0"/>
              <a:t>Clear cup</a:t>
            </a:r>
          </a:p>
          <a:p>
            <a:r>
              <a:rPr lang="en-US" dirty="0" smtClean="0"/>
              <a:t>Corn syrup or honey</a:t>
            </a:r>
          </a:p>
          <a:p>
            <a:r>
              <a:rPr lang="en-US" dirty="0" smtClean="0"/>
              <a:t>Water, can be dyed with food coloring</a:t>
            </a:r>
          </a:p>
          <a:p>
            <a:pPr marL="0" indent="0">
              <a:buFont typeface="Arial" pitchFamily="34" charset="0"/>
              <a:buNone/>
            </a:pPr>
            <a:r>
              <a:rPr lang="en-US" dirty="0" smtClean="0"/>
              <a:t>Choose 4-5 Objects such as:</a:t>
            </a:r>
          </a:p>
          <a:p>
            <a:pPr marL="0" indent="0">
              <a:buFont typeface="Arial" pitchFamily="34" charset="0"/>
              <a:buNone/>
            </a:pPr>
            <a:r>
              <a:rPr lang="en-US" dirty="0" smtClean="0"/>
              <a:t>Vegetable oil, button, coin, marble, wooden bead, ice cube</a:t>
            </a:r>
            <a:endParaRPr lang="en-US" dirty="0"/>
          </a:p>
        </p:txBody>
      </p:sp>
      <p:pic>
        <p:nvPicPr>
          <p:cNvPr id="12" name="Content Placeholder 7">
            <a:hlinkClick r:id="rId2"/>
          </p:cNvPr>
          <p:cNvPicPr>
            <a:picLocks noChangeAspect="1"/>
          </p:cNvPicPr>
          <p:nvPr/>
        </p:nvPicPr>
        <p:blipFill>
          <a:blip r:embed="rId3"/>
          <a:stretch>
            <a:fillRect/>
          </a:stretch>
        </p:blipFill>
        <p:spPr>
          <a:xfrm>
            <a:off x="6127173" y="1908898"/>
            <a:ext cx="5786204" cy="4606203"/>
          </a:xfrm>
          <a:prstGeom prst="rect">
            <a:avLst/>
          </a:prstGeom>
          <a:ln>
            <a:noFill/>
          </a:ln>
          <a:effectLst>
            <a:outerShdw blurRad="190500" algn="tl" rotWithShape="0">
              <a:srgbClr val="000000">
                <a:alpha val="70000"/>
              </a:srgbClr>
            </a:outerShdw>
          </a:effectLst>
        </p:spPr>
      </p:pic>
      <p:sp>
        <p:nvSpPr>
          <p:cNvPr id="5" name="TextBox 4"/>
          <p:cNvSpPr txBox="1"/>
          <p:nvPr/>
        </p:nvSpPr>
        <p:spPr>
          <a:xfrm>
            <a:off x="6927275" y="1493261"/>
            <a:ext cx="4265655" cy="369332"/>
          </a:xfrm>
          <a:prstGeom prst="rect">
            <a:avLst/>
          </a:prstGeom>
          <a:noFill/>
        </p:spPr>
        <p:txBody>
          <a:bodyPr wrap="none" rtlCol="0">
            <a:spAutoFit/>
          </a:bodyPr>
          <a:lstStyle/>
          <a:p>
            <a:r>
              <a:rPr lang="en-US" dirty="0" smtClean="0">
                <a:solidFill>
                  <a:srgbClr val="FF0000"/>
                </a:solidFill>
              </a:rPr>
              <a:t>Click on the image below to see the video </a:t>
            </a:r>
            <a:endParaRPr lang="en-US" dirty="0">
              <a:solidFill>
                <a:srgbClr val="FF0000"/>
              </a:solidFill>
            </a:endParaRPr>
          </a:p>
        </p:txBody>
      </p:sp>
    </p:spTree>
    <p:extLst>
      <p:ext uri="{BB962C8B-B14F-4D97-AF65-F5344CB8AC3E}">
        <p14:creationId xmlns:p14="http://schemas.microsoft.com/office/powerpoint/2010/main" val="2076497917"/>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69373" y="167698"/>
            <a:ext cx="10515600"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a:solidFill>
                  <a:schemeClr val="bg1"/>
                </a:solidFill>
              </a:rPr>
              <a:t>Perforated Well Casing</a:t>
            </a:r>
          </a:p>
        </p:txBody>
      </p:sp>
      <p:sp>
        <p:nvSpPr>
          <p:cNvPr id="6" name="Content Placeholder 2"/>
          <p:cNvSpPr txBox="1">
            <a:spLocks/>
          </p:cNvSpPr>
          <p:nvPr/>
        </p:nvSpPr>
        <p:spPr>
          <a:xfrm>
            <a:off x="1316182" y="1493261"/>
            <a:ext cx="5791200" cy="503223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2000" dirty="0" smtClean="0"/>
              <a:t>Petroleum engineers and geologists have developed technology to increase exposure of an oil and gas reservoir by drilling horizontally or at an angle. This method of drilling can produce three to five times more oil and gas than vertical drilling.</a:t>
            </a:r>
          </a:p>
          <a:p>
            <a:pPr marL="0" indent="0" algn="just">
              <a:buFont typeface="Arial" pitchFamily="34" charset="0"/>
              <a:buNone/>
            </a:pPr>
            <a:endParaRPr lang="en-US" sz="2000" dirty="0" smtClean="0"/>
          </a:p>
          <a:p>
            <a:pPr marL="0" indent="0" algn="just">
              <a:buFont typeface="Arial" pitchFamily="34" charset="0"/>
              <a:buNone/>
            </a:pPr>
            <a:r>
              <a:rPr lang="en-US" sz="2000" dirty="0" smtClean="0"/>
              <a:t>Perforation refers to a hole punched in the casing, or liner, of an oil well to connect it to a reservoir of oil or gas. These holes in the horizontal well casing allow oil and gas to flow easily into the wellbore, increasing production of a reservoir.</a:t>
            </a:r>
          </a:p>
          <a:p>
            <a:pPr marL="0" indent="0" algn="just">
              <a:buFont typeface="Arial" pitchFamily="34" charset="0"/>
              <a:buNone/>
            </a:pPr>
            <a:endParaRPr lang="en-US" sz="2000" dirty="0" smtClean="0"/>
          </a:p>
          <a:p>
            <a:pPr marL="0" indent="0" algn="just">
              <a:buFont typeface="Arial" pitchFamily="34" charset="0"/>
              <a:buNone/>
            </a:pPr>
            <a:r>
              <a:rPr lang="en-US" sz="2000" dirty="0" smtClean="0"/>
              <a:t>This activity models the differences in production of a perforated and non-perforated well casing. After the activity, discuss with students the model limitations and ways to improve the experiment.</a:t>
            </a:r>
            <a:endParaRPr lang="en-US" sz="2000" dirty="0"/>
          </a:p>
        </p:txBody>
      </p:sp>
      <p:pic>
        <p:nvPicPr>
          <p:cNvPr id="2" name="Picture 1"/>
          <p:cNvPicPr>
            <a:picLocks noChangeAspect="1"/>
          </p:cNvPicPr>
          <p:nvPr/>
        </p:nvPicPr>
        <p:blipFill>
          <a:blip r:embed="rId2"/>
          <a:stretch>
            <a:fillRect/>
          </a:stretch>
        </p:blipFill>
        <p:spPr>
          <a:xfrm>
            <a:off x="7445085" y="1493261"/>
            <a:ext cx="4161559" cy="2495550"/>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a:off x="7445085" y="3966082"/>
            <a:ext cx="4161559" cy="2696584"/>
          </a:xfrm>
          <a:prstGeom prst="rect">
            <a:avLst/>
          </a:prstGeom>
          <a:ln>
            <a:noFill/>
          </a:ln>
          <a:effectLst>
            <a:softEdge rad="112500"/>
          </a:effectLst>
        </p:spPr>
      </p:pic>
    </p:spTree>
    <p:extLst>
      <p:ext uri="{BB962C8B-B14F-4D97-AF65-F5344CB8AC3E}">
        <p14:creationId xmlns:p14="http://schemas.microsoft.com/office/powerpoint/2010/main" val="3980340012"/>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69373" y="167698"/>
            <a:ext cx="10515600"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a:solidFill>
                  <a:schemeClr val="bg1"/>
                </a:solidFill>
              </a:rPr>
              <a:t>Perforated Well Casing</a:t>
            </a:r>
          </a:p>
        </p:txBody>
      </p:sp>
      <p:sp>
        <p:nvSpPr>
          <p:cNvPr id="9" name="Text Placeholder 8"/>
          <p:cNvSpPr txBox="1">
            <a:spLocks/>
          </p:cNvSpPr>
          <p:nvPr/>
        </p:nvSpPr>
        <p:spPr>
          <a:xfrm>
            <a:off x="1233056" y="1359045"/>
            <a:ext cx="5157787" cy="5048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Part I</a:t>
            </a:r>
            <a:endParaRPr lang="en-US" dirty="0"/>
          </a:p>
        </p:txBody>
      </p:sp>
      <p:sp>
        <p:nvSpPr>
          <p:cNvPr id="10" name="Text Placeholder 9"/>
          <p:cNvSpPr txBox="1">
            <a:spLocks/>
          </p:cNvSpPr>
          <p:nvPr/>
        </p:nvSpPr>
        <p:spPr>
          <a:xfrm>
            <a:off x="6461488" y="1359045"/>
            <a:ext cx="5183188" cy="5048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Part II</a:t>
            </a:r>
            <a:endParaRPr lang="en-US" dirty="0"/>
          </a:p>
        </p:txBody>
      </p:sp>
      <p:sp>
        <p:nvSpPr>
          <p:cNvPr id="11" name="TextBox 10"/>
          <p:cNvSpPr txBox="1"/>
          <p:nvPr/>
        </p:nvSpPr>
        <p:spPr>
          <a:xfrm>
            <a:off x="1233056" y="5128485"/>
            <a:ext cx="4546116" cy="1477328"/>
          </a:xfrm>
          <a:prstGeom prst="rect">
            <a:avLst/>
          </a:prstGeom>
          <a:noFill/>
        </p:spPr>
        <p:txBody>
          <a:bodyPr wrap="none" rtlCol="0">
            <a:spAutoFit/>
          </a:bodyPr>
          <a:lstStyle/>
          <a:p>
            <a:r>
              <a:rPr lang="en-US" b="1" dirty="0" smtClean="0"/>
              <a:t>Supplies</a:t>
            </a:r>
          </a:p>
          <a:p>
            <a:pPr marL="285750" indent="-285750">
              <a:buFont typeface="Arial" panose="020B0604020202020204" pitchFamily="34" charset="0"/>
              <a:buChar char="•"/>
            </a:pPr>
            <a:r>
              <a:rPr lang="en-US" dirty="0" smtClean="0"/>
              <a:t>2 </a:t>
            </a:r>
            <a:r>
              <a:rPr lang="en-US" dirty="0"/>
              <a:t>kitchen sponges, the same size and shape</a:t>
            </a:r>
          </a:p>
          <a:p>
            <a:pPr marL="285750" indent="-285750">
              <a:buFont typeface="Arial" panose="020B0604020202020204" pitchFamily="34" charset="0"/>
              <a:buChar char="•"/>
            </a:pPr>
            <a:r>
              <a:rPr lang="en-US" dirty="0" smtClean="0"/>
              <a:t>Flexible </a:t>
            </a:r>
            <a:r>
              <a:rPr lang="en-US" dirty="0"/>
              <a:t>straws</a:t>
            </a:r>
          </a:p>
          <a:p>
            <a:pPr marL="285750" indent="-285750">
              <a:buFont typeface="Arial" panose="020B0604020202020204" pitchFamily="34" charset="0"/>
              <a:buChar char="•"/>
            </a:pPr>
            <a:r>
              <a:rPr lang="en-US" dirty="0" smtClean="0"/>
              <a:t>Pushpin</a:t>
            </a:r>
            <a:endParaRPr lang="en-US" dirty="0"/>
          </a:p>
          <a:p>
            <a:pPr marL="285750" indent="-285750">
              <a:buFont typeface="Arial" panose="020B0604020202020204" pitchFamily="34" charset="0"/>
              <a:buChar char="•"/>
            </a:pPr>
            <a:r>
              <a:rPr lang="en-US" dirty="0" smtClean="0"/>
              <a:t>Shallow </a:t>
            </a:r>
            <a:r>
              <a:rPr lang="en-US" dirty="0"/>
              <a:t>tray</a:t>
            </a:r>
          </a:p>
        </p:txBody>
      </p:sp>
      <p:sp>
        <p:nvSpPr>
          <p:cNvPr id="12" name="TextBox 11"/>
          <p:cNvSpPr txBox="1"/>
          <p:nvPr/>
        </p:nvSpPr>
        <p:spPr>
          <a:xfrm>
            <a:off x="6471809" y="5114485"/>
            <a:ext cx="5162546"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Plastic wrap </a:t>
            </a:r>
          </a:p>
          <a:p>
            <a:pPr marL="285750" indent="-285750">
              <a:buFont typeface="Arial" panose="020B0604020202020204" pitchFamily="34" charset="0"/>
              <a:buChar char="•"/>
            </a:pPr>
            <a:r>
              <a:rPr lang="en-US" dirty="0" smtClean="0"/>
              <a:t>100 ml graduated cylinders</a:t>
            </a:r>
          </a:p>
          <a:p>
            <a:pPr marL="285750" indent="-285750">
              <a:buFont typeface="Arial" panose="020B0604020202020204" pitchFamily="34" charset="0"/>
              <a:buChar char="•"/>
            </a:pPr>
            <a:r>
              <a:rPr lang="en-US" dirty="0" smtClean="0"/>
              <a:t>Cup of water</a:t>
            </a:r>
          </a:p>
          <a:p>
            <a:r>
              <a:rPr lang="en-US" i="1" dirty="0" smtClean="0"/>
              <a:t>Optional</a:t>
            </a:r>
            <a:r>
              <a:rPr lang="en-US" i="1" dirty="0"/>
              <a:t>: Use a plastic sandwich bag and tape instead of the plastic wrap for the sponge setup</a:t>
            </a:r>
            <a:endParaRPr lang="en-US" dirty="0"/>
          </a:p>
        </p:txBody>
      </p:sp>
      <p:pic>
        <p:nvPicPr>
          <p:cNvPr id="13" name="Content Placeholder 10">
            <a:hlinkClick r:id="rId2"/>
          </p:cNvPr>
          <p:cNvPicPr>
            <a:picLocks noChangeAspect="1"/>
          </p:cNvPicPr>
          <p:nvPr/>
        </p:nvPicPr>
        <p:blipFill>
          <a:blip r:embed="rId3"/>
          <a:stretch>
            <a:fillRect/>
          </a:stretch>
        </p:blipFill>
        <p:spPr>
          <a:xfrm>
            <a:off x="1293380" y="1984176"/>
            <a:ext cx="5157787" cy="3152166"/>
          </a:xfrm>
          <a:prstGeom prst="rect">
            <a:avLst/>
          </a:prstGeom>
          <a:ln>
            <a:noFill/>
          </a:ln>
          <a:effectLst>
            <a:outerShdw blurRad="190500" algn="tl" rotWithShape="0">
              <a:srgbClr val="000000">
                <a:alpha val="70000"/>
              </a:srgbClr>
            </a:outerShdw>
          </a:effectLst>
        </p:spPr>
      </p:pic>
      <p:pic>
        <p:nvPicPr>
          <p:cNvPr id="14" name="Content Placeholder 11">
            <a:hlinkClick r:id="rId4"/>
          </p:cNvPr>
          <p:cNvPicPr>
            <a:picLocks noChangeAspect="1"/>
          </p:cNvPicPr>
          <p:nvPr/>
        </p:nvPicPr>
        <p:blipFill rotWithShape="1">
          <a:blip r:embed="rId5"/>
          <a:srcRect b="6012"/>
          <a:stretch/>
        </p:blipFill>
        <p:spPr>
          <a:xfrm>
            <a:off x="6471809" y="1988562"/>
            <a:ext cx="5183188" cy="3143394"/>
          </a:xfrm>
          <a:prstGeom prst="rect">
            <a:avLst/>
          </a:prstGeom>
          <a:ln>
            <a:noFill/>
          </a:ln>
          <a:effectLst>
            <a:outerShdw blurRad="190500" algn="tl" rotWithShape="0">
              <a:srgbClr val="000000">
                <a:alpha val="70000"/>
              </a:srgbClr>
            </a:outerShdw>
          </a:effectLst>
        </p:spPr>
      </p:pic>
      <p:sp>
        <p:nvSpPr>
          <p:cNvPr id="15" name="TextBox 14"/>
          <p:cNvSpPr txBox="1"/>
          <p:nvPr/>
        </p:nvSpPr>
        <p:spPr>
          <a:xfrm>
            <a:off x="3811949" y="1174379"/>
            <a:ext cx="4265655" cy="369332"/>
          </a:xfrm>
          <a:prstGeom prst="rect">
            <a:avLst/>
          </a:prstGeom>
          <a:noFill/>
        </p:spPr>
        <p:txBody>
          <a:bodyPr wrap="none" rtlCol="0">
            <a:spAutoFit/>
          </a:bodyPr>
          <a:lstStyle/>
          <a:p>
            <a:r>
              <a:rPr lang="en-US" dirty="0" smtClean="0">
                <a:solidFill>
                  <a:srgbClr val="FF0000"/>
                </a:solidFill>
              </a:rPr>
              <a:t>Click on the image below to see the video </a:t>
            </a:r>
            <a:endParaRPr lang="en-US" dirty="0">
              <a:solidFill>
                <a:srgbClr val="FF0000"/>
              </a:solidFill>
            </a:endParaRPr>
          </a:p>
        </p:txBody>
      </p:sp>
    </p:spTree>
    <p:extLst>
      <p:ext uri="{BB962C8B-B14F-4D97-AF65-F5344CB8AC3E}">
        <p14:creationId xmlns:p14="http://schemas.microsoft.com/office/powerpoint/2010/main" val="1297194453"/>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869374" y="167698"/>
            <a:ext cx="105156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a:solidFill>
                  <a:schemeClr val="bg1"/>
                </a:solidFill>
              </a:rPr>
              <a:t>E</a:t>
            </a:r>
            <a:r>
              <a:rPr lang="en-US" sz="5400" dirty="0" smtClean="0">
                <a:solidFill>
                  <a:schemeClr val="bg1"/>
                </a:solidFill>
              </a:rPr>
              <a:t>nergy4me</a:t>
            </a:r>
            <a:endParaRPr lang="en-US" sz="5400" dirty="0">
              <a:solidFill>
                <a:schemeClr val="bg1"/>
              </a:solidFill>
            </a:endParaRPr>
          </a:p>
        </p:txBody>
      </p:sp>
      <p:sp>
        <p:nvSpPr>
          <p:cNvPr id="6" name="Content Placeholder 2"/>
          <p:cNvSpPr txBox="1">
            <a:spLocks/>
          </p:cNvSpPr>
          <p:nvPr/>
        </p:nvSpPr>
        <p:spPr>
          <a:xfrm>
            <a:off x="1222664" y="1628198"/>
            <a:ext cx="5181600" cy="4731038"/>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dirty="0" smtClean="0"/>
              <a:t>SPE encourages its members to help educate the public about energy and put a face on the industry. </a:t>
            </a:r>
          </a:p>
          <a:p>
            <a:pPr marL="0" indent="0" algn="just">
              <a:buFont typeface="Arial" pitchFamily="34" charset="0"/>
              <a:buNone/>
            </a:pPr>
            <a:endParaRPr lang="en-US" dirty="0"/>
          </a:p>
          <a:p>
            <a:pPr marL="0" indent="0" algn="just">
              <a:buFont typeface="Arial" pitchFamily="34" charset="0"/>
              <a:buNone/>
            </a:pPr>
            <a:r>
              <a:rPr lang="en-US" dirty="0" smtClean="0"/>
              <a:t>Energy is a critical issue worldwide, and SPE believes face-to-face contact is the ideal way to spread the word about energy conservation, the future of the oil and gas industry and its impact on the planet. </a:t>
            </a:r>
          </a:p>
          <a:p>
            <a:pPr marL="0" indent="0" algn="just">
              <a:buFont typeface="Arial" pitchFamily="34" charset="0"/>
              <a:buNone/>
            </a:pPr>
            <a:endParaRPr lang="en-US" dirty="0" smtClean="0"/>
          </a:p>
          <a:p>
            <a:pPr marL="0" indent="0" algn="just">
              <a:buFont typeface="Arial" pitchFamily="34" charset="0"/>
              <a:buNone/>
            </a:pPr>
            <a:r>
              <a:rPr lang="en-US" dirty="0" smtClean="0"/>
              <a:t>SPE’s energy4me program is designed to help make an impact with website resources, speaker programs, teacher development, and STEM student workshops.</a:t>
            </a:r>
            <a:endParaRPr lang="en-US" dirty="0"/>
          </a:p>
        </p:txBody>
      </p:sp>
      <p:pic>
        <p:nvPicPr>
          <p:cNvPr id="8"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7506" y="1607416"/>
            <a:ext cx="3305079" cy="257957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4484" y="3654319"/>
            <a:ext cx="3290989" cy="2189605"/>
          </a:xfrm>
          <a:prstGeom prst="rect">
            <a:avLst/>
          </a:prstGeom>
        </p:spPr>
      </p:pic>
    </p:spTree>
    <p:extLst>
      <p:ext uri="{BB962C8B-B14F-4D97-AF65-F5344CB8AC3E}">
        <p14:creationId xmlns:p14="http://schemas.microsoft.com/office/powerpoint/2010/main" val="1088018642"/>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69373" y="167698"/>
            <a:ext cx="10515600"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a:solidFill>
                  <a:schemeClr val="bg1"/>
                </a:solidFill>
              </a:rPr>
              <a:t>Getting the Oil Out</a:t>
            </a:r>
            <a:br>
              <a:rPr lang="en-US" sz="4800" dirty="0">
                <a:solidFill>
                  <a:schemeClr val="bg1"/>
                </a:solidFill>
              </a:rPr>
            </a:br>
            <a:endParaRPr lang="en-US" sz="4800" dirty="0">
              <a:solidFill>
                <a:schemeClr val="bg1"/>
              </a:solidFill>
            </a:endParaRPr>
          </a:p>
        </p:txBody>
      </p:sp>
      <p:sp>
        <p:nvSpPr>
          <p:cNvPr id="11" name="Content Placeholder 2"/>
          <p:cNvSpPr txBox="1">
            <a:spLocks/>
          </p:cNvSpPr>
          <p:nvPr/>
        </p:nvSpPr>
        <p:spPr>
          <a:xfrm>
            <a:off x="1214006" y="1511014"/>
            <a:ext cx="5181600" cy="43513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lnSpc>
                <a:spcPct val="90000"/>
              </a:lnSpc>
              <a:spcBef>
                <a:spcPts val="1000"/>
              </a:spcBef>
              <a:buNone/>
            </a:pPr>
            <a:r>
              <a:rPr lang="en-US" sz="2500" dirty="0">
                <a:solidFill>
                  <a:prstClr val="black"/>
                </a:solidFill>
              </a:rPr>
              <a:t>Oil, natural gas and saltwater are under extreme pressure below the surface trapped in reservoir rock. </a:t>
            </a:r>
            <a:endParaRPr lang="en-US" sz="2500" dirty="0" smtClean="0">
              <a:solidFill>
                <a:prstClr val="black"/>
              </a:solidFill>
            </a:endParaRPr>
          </a:p>
          <a:p>
            <a:pPr marL="0" lvl="0" indent="0" algn="just">
              <a:lnSpc>
                <a:spcPct val="90000"/>
              </a:lnSpc>
              <a:spcBef>
                <a:spcPts val="1000"/>
              </a:spcBef>
              <a:buNone/>
            </a:pPr>
            <a:endParaRPr lang="en-US" sz="2500" dirty="0" smtClean="0">
              <a:solidFill>
                <a:prstClr val="black"/>
              </a:solidFill>
            </a:endParaRPr>
          </a:p>
          <a:p>
            <a:pPr marL="0" lvl="0" indent="0" algn="just">
              <a:lnSpc>
                <a:spcPct val="90000"/>
              </a:lnSpc>
              <a:spcBef>
                <a:spcPts val="1000"/>
              </a:spcBef>
              <a:buNone/>
            </a:pPr>
            <a:r>
              <a:rPr lang="en-US" sz="2500" dirty="0" smtClean="0">
                <a:solidFill>
                  <a:prstClr val="black"/>
                </a:solidFill>
              </a:rPr>
              <a:t>These </a:t>
            </a:r>
            <a:r>
              <a:rPr lang="en-US" sz="2500" dirty="0">
                <a:solidFill>
                  <a:prstClr val="black"/>
                </a:solidFill>
              </a:rPr>
              <a:t>materials can flow up a well with or without assistance, depending on the properties of the well. </a:t>
            </a:r>
          </a:p>
          <a:p>
            <a:pPr marL="0" lvl="0" indent="0" algn="just">
              <a:lnSpc>
                <a:spcPct val="90000"/>
              </a:lnSpc>
              <a:spcBef>
                <a:spcPts val="1000"/>
              </a:spcBef>
              <a:buNone/>
            </a:pPr>
            <a:endParaRPr lang="en-US" sz="2500" dirty="0" smtClean="0">
              <a:solidFill>
                <a:prstClr val="black"/>
              </a:solidFill>
            </a:endParaRPr>
          </a:p>
          <a:p>
            <a:pPr marL="0" lvl="0" indent="0" algn="just">
              <a:lnSpc>
                <a:spcPct val="90000"/>
              </a:lnSpc>
              <a:spcBef>
                <a:spcPts val="1000"/>
              </a:spcBef>
              <a:buNone/>
            </a:pPr>
            <a:r>
              <a:rPr lang="en-US" sz="2500" dirty="0" smtClean="0">
                <a:solidFill>
                  <a:prstClr val="black"/>
                </a:solidFill>
              </a:rPr>
              <a:t>This </a:t>
            </a:r>
            <a:r>
              <a:rPr lang="en-US" sz="2500" dirty="0">
                <a:solidFill>
                  <a:prstClr val="black"/>
                </a:solidFill>
              </a:rPr>
              <a:t>activity demonstrates how artificial lift systems are used to help pull the oil out of the reservoir rock and pump it up the well. </a:t>
            </a:r>
          </a:p>
        </p:txBody>
      </p:sp>
      <p:pic>
        <p:nvPicPr>
          <p:cNvPr id="4" name="Picture 3"/>
          <p:cNvPicPr>
            <a:picLocks noChangeAspect="1"/>
          </p:cNvPicPr>
          <p:nvPr/>
        </p:nvPicPr>
        <p:blipFill>
          <a:blip r:embed="rId2"/>
          <a:stretch>
            <a:fillRect/>
          </a:stretch>
        </p:blipFill>
        <p:spPr>
          <a:xfrm>
            <a:off x="6577445" y="2291270"/>
            <a:ext cx="5300229" cy="2790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32909072"/>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69373" y="167698"/>
            <a:ext cx="10515600"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a:solidFill>
                  <a:schemeClr val="bg1"/>
                </a:solidFill>
              </a:rPr>
              <a:t>Getting the Oil Out</a:t>
            </a:r>
            <a:br>
              <a:rPr lang="en-US" sz="4800" dirty="0">
                <a:solidFill>
                  <a:schemeClr val="bg1"/>
                </a:solidFill>
              </a:rPr>
            </a:br>
            <a:endParaRPr lang="en-US" sz="4800" dirty="0">
              <a:solidFill>
                <a:schemeClr val="bg1"/>
              </a:solidFill>
            </a:endParaRPr>
          </a:p>
        </p:txBody>
      </p:sp>
      <p:sp>
        <p:nvSpPr>
          <p:cNvPr id="11" name="Content Placeholder 2"/>
          <p:cNvSpPr txBox="1">
            <a:spLocks/>
          </p:cNvSpPr>
          <p:nvPr/>
        </p:nvSpPr>
        <p:spPr>
          <a:xfrm>
            <a:off x="1214006" y="1511014"/>
            <a:ext cx="5181600" cy="43513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lnSpc>
                <a:spcPct val="90000"/>
              </a:lnSpc>
              <a:spcBef>
                <a:spcPts val="1000"/>
              </a:spcBef>
              <a:buNone/>
            </a:pPr>
            <a:r>
              <a:rPr lang="en-US" sz="2500" b="1" u="sng" dirty="0">
                <a:solidFill>
                  <a:prstClr val="black"/>
                </a:solidFill>
              </a:rPr>
              <a:t>Supplies</a:t>
            </a:r>
          </a:p>
          <a:p>
            <a:pPr marL="0" lvl="0" indent="0" algn="just">
              <a:lnSpc>
                <a:spcPct val="90000"/>
              </a:lnSpc>
              <a:spcBef>
                <a:spcPts val="1000"/>
              </a:spcBef>
              <a:buNone/>
            </a:pPr>
            <a:r>
              <a:rPr lang="en-US" sz="2500" dirty="0">
                <a:solidFill>
                  <a:prstClr val="black"/>
                </a:solidFill>
              </a:rPr>
              <a:t> 8–10 drinking straws</a:t>
            </a:r>
          </a:p>
          <a:p>
            <a:pPr marL="0" lvl="0" indent="0" algn="just">
              <a:lnSpc>
                <a:spcPct val="90000"/>
              </a:lnSpc>
              <a:spcBef>
                <a:spcPts val="1000"/>
              </a:spcBef>
              <a:buNone/>
            </a:pPr>
            <a:r>
              <a:rPr lang="en-US" sz="2500" dirty="0">
                <a:solidFill>
                  <a:prstClr val="black"/>
                </a:solidFill>
              </a:rPr>
              <a:t>Masking tape</a:t>
            </a:r>
          </a:p>
          <a:p>
            <a:pPr marL="0" lvl="0" indent="0" algn="just">
              <a:lnSpc>
                <a:spcPct val="90000"/>
              </a:lnSpc>
              <a:spcBef>
                <a:spcPts val="1000"/>
              </a:spcBef>
              <a:buNone/>
            </a:pPr>
            <a:r>
              <a:rPr lang="en-US" sz="2500" dirty="0">
                <a:solidFill>
                  <a:prstClr val="black"/>
                </a:solidFill>
              </a:rPr>
              <a:t>Scissors</a:t>
            </a:r>
          </a:p>
          <a:p>
            <a:pPr marL="0" lvl="0" indent="0" algn="just">
              <a:lnSpc>
                <a:spcPct val="90000"/>
              </a:lnSpc>
              <a:spcBef>
                <a:spcPts val="1000"/>
              </a:spcBef>
              <a:buNone/>
            </a:pPr>
            <a:r>
              <a:rPr lang="en-US" sz="2500" dirty="0">
                <a:solidFill>
                  <a:prstClr val="black"/>
                </a:solidFill>
              </a:rPr>
              <a:t>Small cups </a:t>
            </a:r>
          </a:p>
          <a:p>
            <a:pPr marL="0" lvl="0" indent="0" algn="just">
              <a:lnSpc>
                <a:spcPct val="90000"/>
              </a:lnSpc>
              <a:spcBef>
                <a:spcPts val="1000"/>
              </a:spcBef>
              <a:buNone/>
            </a:pPr>
            <a:r>
              <a:rPr lang="en-US" sz="2500" dirty="0">
                <a:solidFill>
                  <a:prstClr val="black"/>
                </a:solidFill>
              </a:rPr>
              <a:t>Choose two liquids to compare: dark soda*, chocolate syrup*, chocolate milk, pancake syrup or honey </a:t>
            </a:r>
          </a:p>
          <a:p>
            <a:pPr marL="0" lvl="0" indent="0" algn="just">
              <a:lnSpc>
                <a:spcPct val="90000"/>
              </a:lnSpc>
              <a:spcBef>
                <a:spcPts val="1000"/>
              </a:spcBef>
              <a:buNone/>
            </a:pPr>
            <a:r>
              <a:rPr lang="en-US" sz="2500" dirty="0">
                <a:solidFill>
                  <a:prstClr val="black"/>
                </a:solidFill>
              </a:rPr>
              <a:t>*preferred to also demonstrate viscosity of liquids</a:t>
            </a:r>
          </a:p>
        </p:txBody>
      </p:sp>
      <p:pic>
        <p:nvPicPr>
          <p:cNvPr id="5" name="Content Placeholder 7">
            <a:hlinkClick r:id="rId2"/>
          </p:cNvPr>
          <p:cNvPicPr>
            <a:picLocks noChangeAspect="1"/>
          </p:cNvPicPr>
          <p:nvPr/>
        </p:nvPicPr>
        <p:blipFill>
          <a:blip r:embed="rId3"/>
          <a:stretch>
            <a:fillRect/>
          </a:stretch>
        </p:blipFill>
        <p:spPr>
          <a:xfrm>
            <a:off x="6712528" y="2630779"/>
            <a:ext cx="5181600" cy="3231573"/>
          </a:xfrm>
          <a:prstGeom prst="rect">
            <a:avLst/>
          </a:prstGeom>
          <a:ln>
            <a:noFill/>
          </a:ln>
          <a:effectLst>
            <a:outerShdw blurRad="190500" algn="tl" rotWithShape="0">
              <a:srgbClr val="000000">
                <a:alpha val="70000"/>
              </a:srgbClr>
            </a:outerShdw>
          </a:effectLst>
        </p:spPr>
      </p:pic>
      <p:sp>
        <p:nvSpPr>
          <p:cNvPr id="6" name="TextBox 5"/>
          <p:cNvSpPr txBox="1"/>
          <p:nvPr/>
        </p:nvSpPr>
        <p:spPr>
          <a:xfrm>
            <a:off x="7119318" y="2019279"/>
            <a:ext cx="4265655" cy="369332"/>
          </a:xfrm>
          <a:prstGeom prst="rect">
            <a:avLst/>
          </a:prstGeom>
          <a:noFill/>
        </p:spPr>
        <p:txBody>
          <a:bodyPr wrap="none" rtlCol="0">
            <a:spAutoFit/>
          </a:bodyPr>
          <a:lstStyle/>
          <a:p>
            <a:r>
              <a:rPr lang="en-US" dirty="0" smtClean="0">
                <a:solidFill>
                  <a:srgbClr val="FF0000"/>
                </a:solidFill>
              </a:rPr>
              <a:t>Click on the image below to see the video </a:t>
            </a:r>
            <a:endParaRPr lang="en-US" dirty="0">
              <a:solidFill>
                <a:srgbClr val="FF0000"/>
              </a:solidFill>
            </a:endParaRPr>
          </a:p>
        </p:txBody>
      </p:sp>
    </p:spTree>
    <p:extLst>
      <p:ext uri="{BB962C8B-B14F-4D97-AF65-F5344CB8AC3E}">
        <p14:creationId xmlns:p14="http://schemas.microsoft.com/office/powerpoint/2010/main" val="1990488469"/>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253836" y="1396713"/>
            <a:ext cx="5181600" cy="473103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lnSpc>
                <a:spcPct val="90000"/>
              </a:lnSpc>
              <a:spcBef>
                <a:spcPts val="1000"/>
              </a:spcBef>
              <a:buNone/>
            </a:pPr>
            <a:r>
              <a:rPr lang="en-US" sz="1800" dirty="0">
                <a:solidFill>
                  <a:prstClr val="black"/>
                </a:solidFill>
              </a:rPr>
              <a:t>Students and teachers welcome professional for classroom presentations and it is a great way to help your community.</a:t>
            </a:r>
          </a:p>
          <a:p>
            <a:pPr marL="0" lvl="0" indent="0" algn="just">
              <a:lnSpc>
                <a:spcPct val="90000"/>
              </a:lnSpc>
              <a:spcBef>
                <a:spcPts val="1000"/>
              </a:spcBef>
              <a:buNone/>
            </a:pPr>
            <a:r>
              <a:rPr lang="en-US" sz="1800" dirty="0">
                <a:solidFill>
                  <a:prstClr val="black"/>
                </a:solidFill>
              </a:rPr>
              <a:t>Energy4me offers:</a:t>
            </a:r>
          </a:p>
          <a:p>
            <a:pPr marL="685800" lvl="1" indent="-228600" algn="just">
              <a:lnSpc>
                <a:spcPct val="90000"/>
              </a:lnSpc>
              <a:spcBef>
                <a:spcPts val="500"/>
              </a:spcBef>
              <a:buFont typeface="Arial" panose="020B0604020202020204" pitchFamily="34" charset="0"/>
              <a:buChar char="•"/>
            </a:pPr>
            <a:r>
              <a:rPr lang="en-US" sz="1500" dirty="0">
                <a:solidFill>
                  <a:prstClr val="black"/>
                </a:solidFill>
              </a:rPr>
              <a:t>Activities to do with the students</a:t>
            </a:r>
          </a:p>
          <a:p>
            <a:pPr marL="685800" lvl="1" indent="-228600" algn="just">
              <a:lnSpc>
                <a:spcPct val="90000"/>
              </a:lnSpc>
              <a:spcBef>
                <a:spcPts val="500"/>
              </a:spcBef>
              <a:buFont typeface="Arial" panose="020B0604020202020204" pitchFamily="34" charset="0"/>
              <a:buChar char="•"/>
            </a:pPr>
            <a:r>
              <a:rPr lang="en-US" sz="1500" dirty="0">
                <a:solidFill>
                  <a:prstClr val="black"/>
                </a:solidFill>
              </a:rPr>
              <a:t>Books for the classroom</a:t>
            </a:r>
          </a:p>
          <a:p>
            <a:pPr marL="685800" lvl="1" indent="-228600" algn="just">
              <a:lnSpc>
                <a:spcPct val="90000"/>
              </a:lnSpc>
              <a:spcBef>
                <a:spcPts val="500"/>
              </a:spcBef>
              <a:buFont typeface="Arial" panose="020B0604020202020204" pitchFamily="34" charset="0"/>
              <a:buChar char="•"/>
            </a:pPr>
            <a:r>
              <a:rPr lang="en-US" sz="1500" dirty="0">
                <a:solidFill>
                  <a:prstClr val="black"/>
                </a:solidFill>
              </a:rPr>
              <a:t>Career videos</a:t>
            </a:r>
          </a:p>
          <a:p>
            <a:pPr marL="0" lvl="0" indent="0" algn="just">
              <a:lnSpc>
                <a:spcPct val="90000"/>
              </a:lnSpc>
              <a:spcBef>
                <a:spcPts val="1000"/>
              </a:spcBef>
              <a:buNone/>
            </a:pPr>
            <a:r>
              <a:rPr lang="en-US" sz="1800" dirty="0">
                <a:solidFill>
                  <a:prstClr val="black"/>
                </a:solidFill>
              </a:rPr>
              <a:t>Tips for a successful visit</a:t>
            </a:r>
          </a:p>
          <a:p>
            <a:pPr marL="685800" lvl="1" indent="-228600" algn="just">
              <a:lnSpc>
                <a:spcPct val="90000"/>
              </a:lnSpc>
              <a:spcBef>
                <a:spcPts val="500"/>
              </a:spcBef>
              <a:buFont typeface="Arial" panose="020B0604020202020204" pitchFamily="34" charset="0"/>
              <a:buChar char="•"/>
            </a:pPr>
            <a:r>
              <a:rPr lang="en-US" sz="1500" dirty="0">
                <a:solidFill>
                  <a:prstClr val="black"/>
                </a:solidFill>
              </a:rPr>
              <a:t>Make it hands-on—estimate 25-30 students (check with teacher prior).</a:t>
            </a:r>
          </a:p>
          <a:p>
            <a:pPr marL="685800" lvl="1" indent="-228600" algn="just">
              <a:lnSpc>
                <a:spcPct val="90000"/>
              </a:lnSpc>
              <a:spcBef>
                <a:spcPts val="500"/>
              </a:spcBef>
              <a:buFont typeface="Arial" panose="020B0604020202020204" pitchFamily="34" charset="0"/>
              <a:buChar char="•"/>
            </a:pPr>
            <a:r>
              <a:rPr lang="en-US" sz="1500" dirty="0">
                <a:solidFill>
                  <a:prstClr val="black"/>
                </a:solidFill>
              </a:rPr>
              <a:t>Bring enough for students to work in groups of 4 or 5</a:t>
            </a:r>
          </a:p>
          <a:p>
            <a:pPr marL="0" lvl="0" indent="0" algn="just">
              <a:lnSpc>
                <a:spcPct val="90000"/>
              </a:lnSpc>
              <a:spcBef>
                <a:spcPts val="1000"/>
              </a:spcBef>
              <a:buNone/>
            </a:pPr>
            <a:r>
              <a:rPr lang="en-US" sz="1800" dirty="0">
                <a:solidFill>
                  <a:prstClr val="black"/>
                </a:solidFill>
              </a:rPr>
              <a:t>Suggested agenda</a:t>
            </a:r>
          </a:p>
          <a:p>
            <a:pPr marL="685800" lvl="1" indent="-228600" algn="just">
              <a:lnSpc>
                <a:spcPct val="90000"/>
              </a:lnSpc>
              <a:spcBef>
                <a:spcPts val="500"/>
              </a:spcBef>
              <a:buFont typeface="Arial" panose="020B0604020202020204" pitchFamily="34" charset="0"/>
              <a:buChar char="•"/>
            </a:pPr>
            <a:r>
              <a:rPr lang="en-US" sz="1500" dirty="0">
                <a:solidFill>
                  <a:prstClr val="black"/>
                </a:solidFill>
              </a:rPr>
              <a:t>10 min industry overview (if it is upper level students add career opportunities)</a:t>
            </a:r>
          </a:p>
          <a:p>
            <a:pPr marL="685800" lvl="1" indent="-228600" algn="just">
              <a:lnSpc>
                <a:spcPct val="90000"/>
              </a:lnSpc>
              <a:spcBef>
                <a:spcPts val="500"/>
              </a:spcBef>
              <a:buFont typeface="Arial" panose="020B0604020202020204" pitchFamily="34" charset="0"/>
              <a:buChar char="•"/>
            </a:pPr>
            <a:r>
              <a:rPr lang="en-US" sz="1500" dirty="0" smtClean="0">
                <a:solidFill>
                  <a:prstClr val="black"/>
                </a:solidFill>
              </a:rPr>
              <a:t>20 min Pick one activity (depending on time)</a:t>
            </a:r>
          </a:p>
          <a:p>
            <a:pPr marL="685800" lvl="1" indent="-228600" algn="just">
              <a:lnSpc>
                <a:spcPct val="90000"/>
              </a:lnSpc>
              <a:spcBef>
                <a:spcPts val="500"/>
              </a:spcBef>
              <a:buFont typeface="Arial" panose="020B0604020202020204" pitchFamily="34" charset="0"/>
              <a:buChar char="•"/>
            </a:pPr>
            <a:r>
              <a:rPr lang="en-US" sz="1500" dirty="0" smtClean="0">
                <a:solidFill>
                  <a:prstClr val="black"/>
                </a:solidFill>
              </a:rPr>
              <a:t>10 Q&amp;A</a:t>
            </a:r>
          </a:p>
          <a:p>
            <a:pPr marL="0" lvl="0" indent="0" algn="just">
              <a:lnSpc>
                <a:spcPct val="90000"/>
              </a:lnSpc>
              <a:spcBef>
                <a:spcPts val="1000"/>
              </a:spcBef>
              <a:buNone/>
            </a:pPr>
            <a:r>
              <a:rPr lang="en-US" sz="1800" dirty="0" smtClean="0">
                <a:solidFill>
                  <a:prstClr val="black"/>
                </a:solidFill>
              </a:rPr>
              <a:t>Bring </a:t>
            </a:r>
            <a:r>
              <a:rPr lang="en-US" sz="1800" dirty="0">
                <a:solidFill>
                  <a:prstClr val="black"/>
                </a:solidFill>
              </a:rPr>
              <a:t>something from your office or university for show and tell (core sample, seismic map etc.)</a:t>
            </a:r>
          </a:p>
        </p:txBody>
      </p:sp>
      <p:sp>
        <p:nvSpPr>
          <p:cNvPr id="8" name="Title 5"/>
          <p:cNvSpPr txBox="1">
            <a:spLocks/>
          </p:cNvSpPr>
          <p:nvPr/>
        </p:nvSpPr>
        <p:spPr>
          <a:xfrm>
            <a:off x="994065" y="167698"/>
            <a:ext cx="105156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How to conduct Energy4me presentations</a:t>
            </a:r>
            <a:endParaRPr lang="en-US" dirty="0">
              <a:solidFill>
                <a:schemeClr val="bg1"/>
              </a:solidFill>
            </a:endParaRPr>
          </a:p>
        </p:txBody>
      </p:sp>
      <p:pic>
        <p:nvPicPr>
          <p:cNvPr id="9" name="Content Placeholder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8228" y="2004798"/>
            <a:ext cx="5181600" cy="4122953"/>
          </a:xfrm>
          <a:prstGeom prst="rect">
            <a:avLst/>
          </a:prstGeom>
        </p:spPr>
      </p:pic>
    </p:spTree>
    <p:extLst>
      <p:ext uri="{BB962C8B-B14F-4D97-AF65-F5344CB8AC3E}">
        <p14:creationId xmlns:p14="http://schemas.microsoft.com/office/powerpoint/2010/main" val="1413832964"/>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86191" y="4560015"/>
            <a:ext cx="7242676" cy="1603387"/>
          </a:xfrm>
          <a:prstGeom prst="rect">
            <a:avLst/>
          </a:prstGeom>
        </p:spPr>
      </p:pic>
    </p:spTree>
    <p:extLst>
      <p:ext uri="{BB962C8B-B14F-4D97-AF65-F5344CB8AC3E}">
        <p14:creationId xmlns:p14="http://schemas.microsoft.com/office/powerpoint/2010/main" val="4210686527"/>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69373" y="167698"/>
            <a:ext cx="10515600"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chemeClr val="bg1"/>
                </a:solidFill>
              </a:rPr>
              <a:t>Oil Seeps</a:t>
            </a:r>
            <a:endParaRPr lang="en-US" sz="4800" dirty="0">
              <a:solidFill>
                <a:schemeClr val="bg1"/>
              </a:solidFill>
            </a:endParaRPr>
          </a:p>
        </p:txBody>
      </p:sp>
      <p:sp>
        <p:nvSpPr>
          <p:cNvPr id="6" name="Content Placeholder 2"/>
          <p:cNvSpPr txBox="1">
            <a:spLocks/>
          </p:cNvSpPr>
          <p:nvPr/>
        </p:nvSpPr>
        <p:spPr>
          <a:xfrm>
            <a:off x="1316182" y="1493261"/>
            <a:ext cx="5728854" cy="503223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000" dirty="0">
                <a:latin typeface="Calibri (Body)"/>
              </a:rPr>
              <a:t>Oil and gas seeps are natural springs where liquid and gaseous hydrocarbons leak out of the ground. </a:t>
            </a:r>
            <a:endParaRPr lang="en-US" sz="2000" dirty="0" smtClean="0">
              <a:latin typeface="Calibri (Body)"/>
            </a:endParaRPr>
          </a:p>
          <a:p>
            <a:pPr marL="0" indent="0" algn="just">
              <a:buNone/>
            </a:pPr>
            <a:endParaRPr lang="en-US" sz="2000" dirty="0">
              <a:latin typeface="Calibri (Body)"/>
            </a:endParaRPr>
          </a:p>
          <a:p>
            <a:pPr marL="0" indent="0" algn="just">
              <a:buNone/>
            </a:pPr>
            <a:r>
              <a:rPr lang="en-US" sz="2000" dirty="0" smtClean="0">
                <a:latin typeface="Calibri (Body)"/>
              </a:rPr>
              <a:t>These seeps are </a:t>
            </a:r>
            <a:r>
              <a:rPr lang="en-US" sz="2000" dirty="0">
                <a:latin typeface="Calibri (Body)"/>
              </a:rPr>
              <a:t>fed by natural underground accumulations of oil and natural gas. Oil that leaks to the Earth’s surface looks </a:t>
            </a:r>
            <a:r>
              <a:rPr lang="en-US" sz="2000" dirty="0" smtClean="0">
                <a:latin typeface="Calibri (Body)"/>
              </a:rPr>
              <a:t>tar-like due </a:t>
            </a:r>
            <a:r>
              <a:rPr lang="en-US" sz="2000" dirty="0">
                <a:latin typeface="Calibri (Body)"/>
              </a:rPr>
              <a:t>to evaporation of lighter components over time.</a:t>
            </a:r>
          </a:p>
          <a:p>
            <a:pPr marL="0" indent="0" algn="just">
              <a:buNone/>
            </a:pPr>
            <a:endParaRPr lang="en-US" sz="2000" dirty="0" smtClean="0">
              <a:latin typeface="Calibri (Body)"/>
            </a:endParaRPr>
          </a:p>
          <a:p>
            <a:pPr marL="0" indent="0" algn="just">
              <a:buNone/>
            </a:pPr>
            <a:r>
              <a:rPr lang="en-US" sz="2000" dirty="0" smtClean="0">
                <a:latin typeface="Calibri (Body)"/>
              </a:rPr>
              <a:t>This </a:t>
            </a:r>
            <a:r>
              <a:rPr lang="en-US" sz="2000" dirty="0">
                <a:latin typeface="Calibri (Body)"/>
              </a:rPr>
              <a:t>activity models the formation and process of oil seeps. After the activity, discuss how density of oil and Earth’s </a:t>
            </a:r>
            <a:r>
              <a:rPr lang="en-US" sz="2000" dirty="0" smtClean="0">
                <a:latin typeface="Calibri (Body)"/>
              </a:rPr>
              <a:t>materials contribute </a:t>
            </a:r>
            <a:r>
              <a:rPr lang="en-US" sz="2000" dirty="0">
                <a:latin typeface="Calibri (Body)"/>
              </a:rPr>
              <a:t>to the process and any modifications that could be made to the model.</a:t>
            </a:r>
            <a:endParaRPr lang="en-US" sz="1100" dirty="0">
              <a:latin typeface="Calibri (Body)"/>
            </a:endParaRPr>
          </a:p>
        </p:txBody>
      </p:sp>
      <p:pic>
        <p:nvPicPr>
          <p:cNvPr id="3" name="Picture 2"/>
          <p:cNvPicPr>
            <a:picLocks noChangeAspect="1"/>
          </p:cNvPicPr>
          <p:nvPr/>
        </p:nvPicPr>
        <p:blipFill>
          <a:blip r:embed="rId2"/>
          <a:stretch>
            <a:fillRect/>
          </a:stretch>
        </p:blipFill>
        <p:spPr>
          <a:xfrm flipH="1">
            <a:off x="7491845" y="2095500"/>
            <a:ext cx="4339937" cy="314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82825266"/>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69373" y="167698"/>
            <a:ext cx="10515600"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chemeClr val="bg1"/>
                </a:solidFill>
              </a:rPr>
              <a:t>Oil Seeps</a:t>
            </a:r>
            <a:endParaRPr lang="en-US" sz="4800" dirty="0">
              <a:solidFill>
                <a:schemeClr val="bg1"/>
              </a:solidFill>
            </a:endParaRPr>
          </a:p>
        </p:txBody>
      </p:sp>
      <p:sp>
        <p:nvSpPr>
          <p:cNvPr id="6" name="Content Placeholder 2"/>
          <p:cNvSpPr txBox="1">
            <a:spLocks/>
          </p:cNvSpPr>
          <p:nvPr/>
        </p:nvSpPr>
        <p:spPr>
          <a:xfrm>
            <a:off x="1316182" y="1493261"/>
            <a:ext cx="5728854" cy="503223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400" b="1" u="sng" dirty="0" smtClean="0">
                <a:latin typeface="Calibri (Body)"/>
              </a:rPr>
              <a:t>Supplies</a:t>
            </a:r>
          </a:p>
          <a:p>
            <a:pPr marL="0" indent="0" algn="just">
              <a:buNone/>
            </a:pPr>
            <a:endParaRPr lang="en-US" sz="2400" dirty="0">
              <a:latin typeface="Calibri (Body)"/>
            </a:endParaRPr>
          </a:p>
          <a:p>
            <a:pPr marL="0" indent="0" algn="just">
              <a:buNone/>
            </a:pPr>
            <a:r>
              <a:rPr lang="en-US" sz="2400" dirty="0" smtClean="0">
                <a:latin typeface="Calibri (Body)"/>
              </a:rPr>
              <a:t>1 </a:t>
            </a:r>
            <a:r>
              <a:rPr lang="en-US" sz="2400" dirty="0">
                <a:latin typeface="Calibri (Body)"/>
              </a:rPr>
              <a:t>Large clear glass</a:t>
            </a:r>
          </a:p>
          <a:p>
            <a:pPr marL="0" indent="0" algn="just">
              <a:buNone/>
            </a:pPr>
            <a:r>
              <a:rPr lang="en-US" sz="2400" dirty="0" smtClean="0">
                <a:latin typeface="Calibri (Body)"/>
              </a:rPr>
              <a:t>1 </a:t>
            </a:r>
            <a:r>
              <a:rPr lang="en-US" sz="2400" dirty="0">
                <a:latin typeface="Calibri (Body)"/>
              </a:rPr>
              <a:t>Small mixing bowl</a:t>
            </a:r>
          </a:p>
          <a:p>
            <a:pPr marL="0" indent="0" algn="just">
              <a:buNone/>
            </a:pPr>
            <a:r>
              <a:rPr lang="en-US" sz="2400" dirty="0" smtClean="0">
                <a:latin typeface="Calibri (Body)"/>
              </a:rPr>
              <a:t>2 </a:t>
            </a:r>
            <a:r>
              <a:rPr lang="en-US" sz="2400" dirty="0">
                <a:latin typeface="Calibri (Body)"/>
              </a:rPr>
              <a:t>mL of cooking oil</a:t>
            </a:r>
          </a:p>
          <a:p>
            <a:pPr marL="0" indent="0" algn="just">
              <a:buNone/>
            </a:pPr>
            <a:r>
              <a:rPr lang="en-US" sz="2400" dirty="0" smtClean="0">
                <a:latin typeface="Calibri (Body)"/>
              </a:rPr>
              <a:t>10 </a:t>
            </a:r>
            <a:r>
              <a:rPr lang="en-US" sz="2400" dirty="0">
                <a:latin typeface="Calibri (Body)"/>
              </a:rPr>
              <a:t>cm³ of sand</a:t>
            </a:r>
          </a:p>
          <a:p>
            <a:pPr marL="0" indent="0" algn="just">
              <a:buNone/>
            </a:pPr>
            <a:r>
              <a:rPr lang="en-US" sz="2400" dirty="0" smtClean="0">
                <a:latin typeface="Calibri (Body)"/>
              </a:rPr>
              <a:t>30 </a:t>
            </a:r>
            <a:r>
              <a:rPr lang="en-US" sz="2400" dirty="0">
                <a:latin typeface="Calibri (Body)"/>
              </a:rPr>
              <a:t>cm³ of soil</a:t>
            </a:r>
          </a:p>
          <a:p>
            <a:pPr marL="0" indent="0" algn="just">
              <a:buNone/>
            </a:pPr>
            <a:r>
              <a:rPr lang="en-US" sz="2400" dirty="0" smtClean="0">
                <a:latin typeface="Calibri (Body)"/>
              </a:rPr>
              <a:t>1 </a:t>
            </a:r>
            <a:r>
              <a:rPr lang="en-US" sz="2400" dirty="0">
                <a:latin typeface="Calibri (Body)"/>
              </a:rPr>
              <a:t>piece of </a:t>
            </a:r>
            <a:r>
              <a:rPr lang="en-US" sz="2400" dirty="0" smtClean="0">
                <a:latin typeface="Calibri (Body)"/>
              </a:rPr>
              <a:t>clay</a:t>
            </a:r>
          </a:p>
          <a:p>
            <a:pPr marL="0" indent="0" algn="just">
              <a:buNone/>
            </a:pPr>
            <a:r>
              <a:rPr lang="en-US" sz="2400" dirty="0" smtClean="0">
                <a:latin typeface="Calibri (Body)"/>
              </a:rPr>
              <a:t>Water</a:t>
            </a:r>
            <a:endParaRPr lang="en-US" sz="1200" dirty="0">
              <a:latin typeface="Calibri (Body)"/>
            </a:endParaRPr>
          </a:p>
        </p:txBody>
      </p:sp>
      <p:pic>
        <p:nvPicPr>
          <p:cNvPr id="2" name="Picture 1"/>
          <p:cNvPicPr>
            <a:picLocks noChangeAspect="1"/>
          </p:cNvPicPr>
          <p:nvPr/>
        </p:nvPicPr>
        <p:blipFill>
          <a:blip r:embed="rId2"/>
          <a:stretch>
            <a:fillRect/>
          </a:stretch>
        </p:blipFill>
        <p:spPr>
          <a:xfrm>
            <a:off x="5276850" y="1420091"/>
            <a:ext cx="6667500" cy="5105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80943474"/>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69373" y="167698"/>
            <a:ext cx="10515600"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chemeClr val="bg1"/>
                </a:solidFill>
              </a:rPr>
              <a:t>Oil Seeps</a:t>
            </a:r>
            <a:endParaRPr lang="en-US" sz="4800" dirty="0">
              <a:solidFill>
                <a:schemeClr val="bg1"/>
              </a:solidFill>
            </a:endParaRPr>
          </a:p>
        </p:txBody>
      </p:sp>
      <p:sp>
        <p:nvSpPr>
          <p:cNvPr id="6" name="Content Placeholder 2"/>
          <p:cNvSpPr txBox="1">
            <a:spLocks/>
          </p:cNvSpPr>
          <p:nvPr/>
        </p:nvSpPr>
        <p:spPr>
          <a:xfrm>
            <a:off x="1316182" y="1493261"/>
            <a:ext cx="4957618" cy="503223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u="sng" dirty="0" smtClean="0"/>
              <a:t>Instructions</a:t>
            </a:r>
            <a:endParaRPr lang="en-US" sz="2400" b="1" u="sng" dirty="0"/>
          </a:p>
          <a:p>
            <a:pPr marL="0" indent="0">
              <a:buNone/>
            </a:pPr>
            <a:r>
              <a:rPr lang="en-US" sz="2400" dirty="0"/>
              <a:t>1. Pour sand into bottom of the glass.</a:t>
            </a:r>
          </a:p>
          <a:p>
            <a:pPr marL="0" indent="0">
              <a:buNone/>
            </a:pPr>
            <a:r>
              <a:rPr lang="en-US" sz="2400" dirty="0"/>
              <a:t>2. Pour the oil into the sand and add 1 mL of water.</a:t>
            </a:r>
          </a:p>
          <a:p>
            <a:pPr marL="0" indent="0">
              <a:buNone/>
            </a:pPr>
            <a:r>
              <a:rPr lang="en-US" sz="2400" dirty="0"/>
              <a:t>3. Mix the soil with water until it is very wet, then pack tightly into the glass on top of the sand mixture.</a:t>
            </a:r>
          </a:p>
          <a:p>
            <a:pPr marL="0" indent="0">
              <a:buNone/>
            </a:pPr>
            <a:r>
              <a:rPr lang="en-US" sz="2400" dirty="0"/>
              <a:t>4. Flatten the clay into a circle as large as the opening of the glass.</a:t>
            </a:r>
          </a:p>
          <a:p>
            <a:pPr marL="0" indent="0">
              <a:buNone/>
            </a:pPr>
            <a:r>
              <a:rPr lang="en-US" sz="2400" dirty="0"/>
              <a:t>5. Make a thin seal over the soil with the clay.</a:t>
            </a:r>
          </a:p>
          <a:p>
            <a:pPr marL="0" indent="0">
              <a:buNone/>
            </a:pPr>
            <a:r>
              <a:rPr lang="en-US" sz="2400" dirty="0"/>
              <a:t>6. Fill the glass with water.</a:t>
            </a:r>
          </a:p>
          <a:p>
            <a:endParaRPr lang="en-US" sz="1200" dirty="0">
              <a:latin typeface="Calibri (Body)"/>
            </a:endParaRPr>
          </a:p>
        </p:txBody>
      </p:sp>
      <p:sp>
        <p:nvSpPr>
          <p:cNvPr id="3" name="Rectangle 2"/>
          <p:cNvSpPr/>
          <p:nvPr/>
        </p:nvSpPr>
        <p:spPr>
          <a:xfrm>
            <a:off x="6720609" y="1941036"/>
            <a:ext cx="5178137" cy="3046988"/>
          </a:xfrm>
          <a:prstGeom prst="rect">
            <a:avLst/>
          </a:prstGeom>
        </p:spPr>
        <p:txBody>
          <a:bodyPr wrap="square">
            <a:spAutoFit/>
          </a:bodyPr>
          <a:lstStyle/>
          <a:p>
            <a:r>
              <a:rPr lang="en-US" sz="2400" dirty="0"/>
              <a:t>7. Observe the surface of the water to see how long it takes the oil to seep through the layers to the top of the water.</a:t>
            </a:r>
          </a:p>
          <a:p>
            <a:r>
              <a:rPr lang="en-US" sz="2400" dirty="0"/>
              <a:t>8. If seeping doesn’t occur after 10 minutes, agitate the sides of the container to accelerate the seep effect.</a:t>
            </a:r>
          </a:p>
          <a:p>
            <a:r>
              <a:rPr lang="en-US" sz="2400" dirty="0"/>
              <a:t>9. Record observations.</a:t>
            </a:r>
          </a:p>
        </p:txBody>
      </p:sp>
    </p:spTree>
    <p:extLst>
      <p:ext uri="{BB962C8B-B14F-4D97-AF65-F5344CB8AC3E}">
        <p14:creationId xmlns:p14="http://schemas.microsoft.com/office/powerpoint/2010/main" val="2517495897"/>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69373" y="167698"/>
            <a:ext cx="10515600"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chemeClr val="bg1"/>
                </a:solidFill>
              </a:rPr>
              <a:t>Sound Waves</a:t>
            </a:r>
            <a:endParaRPr lang="en-US" sz="4800" dirty="0">
              <a:solidFill>
                <a:schemeClr val="bg1"/>
              </a:solidFill>
            </a:endParaRPr>
          </a:p>
        </p:txBody>
      </p:sp>
      <p:sp>
        <p:nvSpPr>
          <p:cNvPr id="6" name="Content Placeholder 2"/>
          <p:cNvSpPr txBox="1">
            <a:spLocks/>
          </p:cNvSpPr>
          <p:nvPr/>
        </p:nvSpPr>
        <p:spPr>
          <a:xfrm>
            <a:off x="1316182" y="1493261"/>
            <a:ext cx="5728854" cy="503223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800" dirty="0"/>
              <a:t>Seismic is a technology that bounces sound waves off rock formations deep below the surface of the earth to </a:t>
            </a:r>
            <a:r>
              <a:rPr lang="en-US" sz="1800" dirty="0" smtClean="0"/>
              <a:t>provide explorers </a:t>
            </a:r>
            <a:r>
              <a:rPr lang="en-US" sz="1800" dirty="0"/>
              <a:t>with a picture of the subsurface, often revealing locations where oil and gas may be trapped</a:t>
            </a:r>
            <a:r>
              <a:rPr lang="en-US" sz="1800" dirty="0" smtClean="0"/>
              <a:t>.</a:t>
            </a:r>
          </a:p>
          <a:p>
            <a:pPr marL="0" indent="0" algn="just">
              <a:buNone/>
            </a:pPr>
            <a:endParaRPr lang="en-US" sz="1800" dirty="0"/>
          </a:p>
          <a:p>
            <a:pPr marL="0" indent="0" algn="just">
              <a:buNone/>
            </a:pPr>
            <a:r>
              <a:rPr lang="en-US" sz="1800" dirty="0"/>
              <a:t>Seismic relies on a process in which sound generated at the surface travels into the earth, hits a rock formation </a:t>
            </a:r>
            <a:r>
              <a:rPr lang="en-US" sz="1800" dirty="0" smtClean="0"/>
              <a:t>and then </a:t>
            </a:r>
            <a:r>
              <a:rPr lang="en-US" sz="1800" dirty="0"/>
              <a:t>bounces back to devices that record the echo. </a:t>
            </a:r>
            <a:endParaRPr lang="en-US" sz="1800" dirty="0" smtClean="0"/>
          </a:p>
          <a:p>
            <a:pPr marL="0" indent="0" algn="just">
              <a:buNone/>
            </a:pPr>
            <a:endParaRPr lang="en-US" sz="1800" dirty="0" smtClean="0"/>
          </a:p>
          <a:p>
            <a:pPr marL="0" indent="0" algn="just">
              <a:buNone/>
            </a:pPr>
            <a:r>
              <a:rPr lang="en-US" sz="1800" dirty="0" smtClean="0"/>
              <a:t>The </a:t>
            </a:r>
            <a:r>
              <a:rPr lang="en-US" sz="1800" dirty="0"/>
              <a:t>time it takes the sound to bounce back to the receiver </a:t>
            </a:r>
            <a:r>
              <a:rPr lang="en-US" sz="1800" dirty="0" smtClean="0"/>
              <a:t>is related </a:t>
            </a:r>
            <a:r>
              <a:rPr lang="en-US" sz="1800" dirty="0"/>
              <a:t>to the depth of that rock formation. When thousands of these echoes are recorded over time, they create </a:t>
            </a:r>
            <a:r>
              <a:rPr lang="en-US" sz="1800" dirty="0" smtClean="0"/>
              <a:t>a picture </a:t>
            </a:r>
            <a:r>
              <a:rPr lang="en-US" sz="1800" dirty="0"/>
              <a:t>of the rocks beneath our </a:t>
            </a:r>
            <a:r>
              <a:rPr lang="en-US" sz="1800" dirty="0" smtClean="0"/>
              <a:t>feet.</a:t>
            </a:r>
          </a:p>
          <a:p>
            <a:pPr marL="0" indent="0" algn="just">
              <a:buNone/>
            </a:pPr>
            <a:endParaRPr lang="en-US" sz="1800" dirty="0" smtClean="0"/>
          </a:p>
          <a:p>
            <a:pPr marL="0" indent="0" algn="just">
              <a:buNone/>
            </a:pPr>
            <a:r>
              <a:rPr lang="en-US" sz="1800" dirty="0" smtClean="0"/>
              <a:t>This </a:t>
            </a:r>
            <a:r>
              <a:rPr lang="en-US" sz="1800" dirty="0"/>
              <a:t>activity explores the behavior of sound waves. After the activity, discuss with students how to test how </a:t>
            </a:r>
            <a:r>
              <a:rPr lang="en-US" sz="1800" dirty="0" smtClean="0"/>
              <a:t>sound travels </a:t>
            </a:r>
            <a:r>
              <a:rPr lang="en-US" sz="1800" dirty="0"/>
              <a:t>through different types of rock.</a:t>
            </a:r>
          </a:p>
        </p:txBody>
      </p:sp>
      <p:pic>
        <p:nvPicPr>
          <p:cNvPr id="4" name="Picture 3"/>
          <p:cNvPicPr>
            <a:picLocks noChangeAspect="1"/>
          </p:cNvPicPr>
          <p:nvPr/>
        </p:nvPicPr>
        <p:blipFill>
          <a:blip r:embed="rId2"/>
          <a:stretch>
            <a:fillRect/>
          </a:stretch>
        </p:blipFill>
        <p:spPr>
          <a:xfrm>
            <a:off x="7045036" y="2352964"/>
            <a:ext cx="4966855" cy="3009900"/>
          </a:xfrm>
          <a:prstGeom prst="rect">
            <a:avLst/>
          </a:prstGeom>
        </p:spPr>
      </p:pic>
    </p:spTree>
    <p:extLst>
      <p:ext uri="{BB962C8B-B14F-4D97-AF65-F5344CB8AC3E}">
        <p14:creationId xmlns:p14="http://schemas.microsoft.com/office/powerpoint/2010/main" val="1940924214"/>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69373" y="167698"/>
            <a:ext cx="10515600"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chemeClr val="bg1"/>
                </a:solidFill>
              </a:rPr>
              <a:t>Sound Waves</a:t>
            </a:r>
            <a:endParaRPr lang="en-US" sz="4800" dirty="0">
              <a:solidFill>
                <a:schemeClr val="bg1"/>
              </a:solidFill>
            </a:endParaRPr>
          </a:p>
        </p:txBody>
      </p:sp>
      <p:sp>
        <p:nvSpPr>
          <p:cNvPr id="6" name="Content Placeholder 2"/>
          <p:cNvSpPr txBox="1">
            <a:spLocks/>
          </p:cNvSpPr>
          <p:nvPr/>
        </p:nvSpPr>
        <p:spPr>
          <a:xfrm>
            <a:off x="1316182" y="1493261"/>
            <a:ext cx="5728854" cy="503223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u="sng" dirty="0" smtClean="0"/>
              <a:t>Supplies</a:t>
            </a:r>
          </a:p>
          <a:p>
            <a:pPr marL="0" indent="0">
              <a:buNone/>
            </a:pPr>
            <a:endParaRPr lang="en-US" sz="2400" dirty="0"/>
          </a:p>
          <a:p>
            <a:pPr marL="0" indent="0">
              <a:buNone/>
            </a:pPr>
            <a:r>
              <a:rPr lang="en-US" sz="2400" dirty="0" smtClean="0"/>
              <a:t>1 Metal </a:t>
            </a:r>
            <a:r>
              <a:rPr lang="en-US" sz="2400" dirty="0"/>
              <a:t>slinky </a:t>
            </a:r>
            <a:r>
              <a:rPr lang="en-US" sz="2400" dirty="0" smtClean="0"/>
              <a:t>spring</a:t>
            </a:r>
          </a:p>
          <a:p>
            <a:pPr marL="0" indent="0">
              <a:buNone/>
            </a:pPr>
            <a:r>
              <a:rPr lang="en-US" sz="2400" dirty="0" smtClean="0"/>
              <a:t>1 Large </a:t>
            </a:r>
            <a:r>
              <a:rPr lang="en-US" sz="2400" dirty="0"/>
              <a:t>foam cup </a:t>
            </a:r>
            <a:endParaRPr lang="en-US" sz="2400" dirty="0" smtClean="0"/>
          </a:p>
          <a:p>
            <a:pPr marL="0" indent="0">
              <a:buNone/>
            </a:pPr>
            <a:r>
              <a:rPr lang="en-US" sz="2400" dirty="0" smtClean="0"/>
              <a:t>1 Small </a:t>
            </a:r>
            <a:r>
              <a:rPr lang="en-US" sz="2400" dirty="0"/>
              <a:t>foam cup</a:t>
            </a:r>
            <a:endParaRPr lang="en-US" sz="2400" dirty="0" smtClean="0"/>
          </a:p>
          <a:p>
            <a:endParaRPr lang="en-US" sz="1800" dirty="0" smtClean="0"/>
          </a:p>
          <a:p>
            <a:endParaRPr lang="en-US" sz="18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1937" y="2067142"/>
            <a:ext cx="5179290" cy="3884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0887659"/>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1041</TotalTime>
  <Words>1531</Words>
  <Application>Microsoft Office PowerPoint</Application>
  <PresentationFormat>Widescreen</PresentationFormat>
  <Paragraphs>160</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(Body)</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Society of Petroleum Engineers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Energy4me Activities</dc:title>
  <dc:creator>Paige McCown</dc:creator>
  <cp:lastModifiedBy>Paige McCown</cp:lastModifiedBy>
  <cp:revision>49</cp:revision>
  <dcterms:created xsi:type="dcterms:W3CDTF">2016-01-22T15:53:02Z</dcterms:created>
  <dcterms:modified xsi:type="dcterms:W3CDTF">2019-05-29T17:53:17Z</dcterms:modified>
</cp:coreProperties>
</file>